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3659" r:id="rId1"/>
  </p:sldMasterIdLst>
  <p:notesMasterIdLst>
    <p:notesMasterId r:id="rId23"/>
  </p:notesMasterIdLst>
  <p:sldIdLst>
    <p:sldId id="256" r:id="rId2"/>
    <p:sldId id="257" r:id="rId3"/>
    <p:sldId id="258" r:id="rId4"/>
    <p:sldId id="267" r:id="rId5"/>
    <p:sldId id="264" r:id="rId6"/>
    <p:sldId id="266" r:id="rId7"/>
    <p:sldId id="269" r:id="rId8"/>
    <p:sldId id="265" r:id="rId9"/>
    <p:sldId id="263" r:id="rId10"/>
    <p:sldId id="274" r:id="rId11"/>
    <p:sldId id="268" r:id="rId12"/>
    <p:sldId id="259" r:id="rId13"/>
    <p:sldId id="260" r:id="rId14"/>
    <p:sldId id="261" r:id="rId15"/>
    <p:sldId id="262" r:id="rId16"/>
    <p:sldId id="270" r:id="rId17"/>
    <p:sldId id="271" r:id="rId18"/>
    <p:sldId id="276" r:id="rId19"/>
    <p:sldId id="275" r:id="rId20"/>
    <p:sldId id="272" r:id="rId21"/>
    <p:sldId id="273" r:id="rId22"/>
  </p:sldIdLst>
  <p:sldSz cx="15119350" cy="1069181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E7EAA58-4EDA-4114-B047-75ABB572CC32}">
  <a:tblStyle styleId="{AE7EAA58-4EDA-4114-B047-75ABB572CC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EE82D6-AF98-40BB-A63E-5EA55E4C348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220" autoAdjust="0"/>
    <p:restoredTop sz="94782" autoAdjust="0"/>
  </p:normalViewPr>
  <p:slideViewPr>
    <p:cSldViewPr snapToGrid="0">
      <p:cViewPr varScale="1">
        <p:scale>
          <a:sx n="47" d="100"/>
          <a:sy n="47" d="100"/>
        </p:scale>
        <p:origin x="948" y="54"/>
      </p:cViewPr>
      <p:guideLst>
        <p:guide orient="horz" pos="3368"/>
        <p:guide pos="476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e36d61812_1_1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e36d61812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16b4128d45_0_14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16b4128d45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16b4128d45_0_134: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16b4128d45_0_1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16b4128d4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16b4128d45_0_27: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16b4128d4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16b4128d45_0_53: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16b4128d4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d67c7422a4_0_35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d67c7422a4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d67c7422a4_0_5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d67c7422a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703bccef0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703bcce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d67c7422a4_0_12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d67c7422a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TLE 1: 0-6m</a:t>
            </a:r>
          </a:p>
          <a:p>
            <a:pPr marL="0" lvl="0" indent="0" algn="l" rtl="0">
              <a:spcBef>
                <a:spcPts val="0"/>
              </a:spcBef>
              <a:spcAft>
                <a:spcPts val="0"/>
              </a:spcAft>
              <a:buNone/>
            </a:pPr>
            <a:r>
              <a:rPr lang="nb-NO" dirty="0"/>
              <a:t>TLE 2:7-15m</a:t>
            </a:r>
          </a:p>
          <a:p>
            <a:pPr marL="0" lvl="0" indent="0" algn="l" rtl="0">
              <a:spcBef>
                <a:spcPts val="0"/>
              </a:spcBef>
              <a:spcAft>
                <a:spcPts val="0"/>
              </a:spcAft>
              <a:buNone/>
            </a:pPr>
            <a:r>
              <a:rPr lang="nb-NO" dirty="0"/>
              <a:t>TLE 3:16-30m</a:t>
            </a:r>
          </a:p>
          <a:p>
            <a:pPr marL="0" lvl="0" indent="0" algn="l" rtl="0">
              <a:spcBef>
                <a:spcPts val="0"/>
              </a:spcBef>
              <a:spcAft>
                <a:spcPts val="0"/>
              </a:spcAft>
              <a:buNone/>
            </a:pPr>
            <a:r>
              <a:rPr lang="nb-NO" dirty="0"/>
              <a:t>TLE 4:31-91m</a:t>
            </a:r>
          </a:p>
          <a:p>
            <a:pPr marL="0" lvl="0" indent="0" algn="l" rtl="0">
              <a:spcBef>
                <a:spcPts val="0"/>
              </a:spcBef>
              <a:spcAft>
                <a:spcPts val="0"/>
              </a:spcAft>
              <a:buNone/>
            </a:pPr>
            <a:r>
              <a:rPr lang="nb-NO" dirty="0"/>
              <a:t>TLE 5:92-305</a:t>
            </a:r>
          </a:p>
          <a:p>
            <a:pPr marL="0" lvl="0" indent="0" algn="l" rtl="0">
              <a:spcBef>
                <a:spcPts val="0"/>
              </a:spcBef>
              <a:spcAft>
                <a:spcPts val="0"/>
              </a:spcAft>
              <a:buNone/>
            </a:pPr>
            <a:r>
              <a:rPr lang="nb-NO" dirty="0"/>
              <a:t>TLE 6: &gt;305m</a:t>
            </a:r>
          </a:p>
          <a:p>
            <a:pPr marL="0" lvl="0" indent="0" algn="l" rtl="0">
              <a:spcBef>
                <a:spcPts val="0"/>
              </a:spcBef>
              <a:spcAft>
                <a:spcPts val="0"/>
              </a:spcAft>
              <a:buNone/>
            </a:pPr>
            <a:endParaRPr lang="nb-NO" dirty="0"/>
          </a:p>
          <a:p>
            <a:pPr marL="0" lvl="0" indent="0" algn="l" rtl="0">
              <a:spcBef>
                <a:spcPts val="0"/>
              </a:spcBef>
              <a:spcAft>
                <a:spcPts val="0"/>
              </a:spcAft>
              <a:buNone/>
            </a:pPr>
            <a:r>
              <a:rPr lang="nb-NO" dirty="0" err="1"/>
              <a:t>Warhead</a:t>
            </a:r>
            <a:r>
              <a:rPr lang="nb-NO" dirty="0"/>
              <a:t>: 500Ibs,</a:t>
            </a:r>
            <a:r>
              <a:rPr lang="nb-NO" baseline="0" dirty="0"/>
              <a:t> 1000Ibs, 2000Ibs</a:t>
            </a:r>
          </a:p>
          <a:p>
            <a:pPr marL="0" lvl="0" indent="0" algn="l" rtl="0">
              <a:spcBef>
                <a:spcPts val="0"/>
              </a:spcBef>
              <a:spcAft>
                <a:spcPts val="0"/>
              </a:spcAft>
              <a:buNone/>
            </a:pPr>
            <a:endParaRPr lang="nb-NO" baseline="0" dirty="0"/>
          </a:p>
          <a:p>
            <a:pPr marL="0" lvl="0" indent="0" algn="l" rtl="0">
              <a:spcBef>
                <a:spcPts val="0"/>
              </a:spcBef>
              <a:spcAft>
                <a:spcPts val="0"/>
              </a:spcAft>
              <a:buNone/>
            </a:pPr>
            <a:r>
              <a:rPr lang="nb-NO" baseline="0" dirty="0" err="1"/>
              <a:t>Guidance</a:t>
            </a:r>
            <a:r>
              <a:rPr lang="nb-NO" baseline="0" dirty="0"/>
              <a:t>: N/A, </a:t>
            </a:r>
            <a:r>
              <a:rPr lang="nb-NO" baseline="0" dirty="0" err="1"/>
              <a:t>Laserguided</a:t>
            </a:r>
            <a:r>
              <a:rPr lang="nb-NO" baseline="0" dirty="0"/>
              <a:t>, INS/GPS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d67c7422a4_0_18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d67c7422a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nb-NO" dirty="0"/>
              <a:t>Location </a:t>
            </a:r>
            <a:r>
              <a:rPr lang="nb-NO" dirty="0" err="1"/>
              <a:t>Example</a:t>
            </a:r>
            <a:r>
              <a:rPr lang="nb-NO" dirty="0"/>
              <a:t>: </a:t>
            </a:r>
            <a:r>
              <a:rPr lang="en-US" dirty="0"/>
              <a:t>247˚/ 680ft</a:t>
            </a:r>
            <a:r>
              <a:rPr lang="en-US" baseline="0" dirty="0"/>
              <a:t> from DPI D</a:t>
            </a:r>
            <a:endParaRPr lang="en-US" dirty="0"/>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1703bccef0_0_3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1703bccef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16b4128d45_0_10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16b4128d4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CDE</a:t>
            </a:r>
            <a:r>
              <a:rPr lang="nb-NO" baseline="0" dirty="0"/>
              <a:t> 1: No </a:t>
            </a:r>
            <a:r>
              <a:rPr lang="nb-NO" baseline="0" dirty="0" err="1"/>
              <a:t>restriction</a:t>
            </a:r>
            <a:endParaRPr lang="nb-NO" baseline="0" dirty="0"/>
          </a:p>
          <a:p>
            <a:pPr marL="0" lvl="0" indent="0" algn="l" rtl="0">
              <a:spcBef>
                <a:spcPts val="0"/>
              </a:spcBef>
              <a:spcAft>
                <a:spcPts val="0"/>
              </a:spcAft>
              <a:buNone/>
            </a:pPr>
            <a:r>
              <a:rPr lang="nb-NO" baseline="0" dirty="0"/>
              <a:t>CDE 2: </a:t>
            </a:r>
            <a:r>
              <a:rPr lang="nb-NO" baseline="0" dirty="0" err="1"/>
              <a:t>Unitary</a:t>
            </a:r>
            <a:r>
              <a:rPr lang="nb-NO" baseline="0" dirty="0"/>
              <a:t> </a:t>
            </a:r>
            <a:r>
              <a:rPr lang="nb-NO" baseline="0" dirty="0" err="1"/>
              <a:t>warhead</a:t>
            </a:r>
            <a:r>
              <a:rPr lang="nb-NO" baseline="0" dirty="0"/>
              <a:t> </a:t>
            </a:r>
            <a:r>
              <a:rPr lang="nb-NO" baseline="0" dirty="0" err="1"/>
              <a:t>only</a:t>
            </a:r>
            <a:r>
              <a:rPr lang="nb-NO" baseline="0" dirty="0"/>
              <a:t> (</a:t>
            </a:r>
            <a:r>
              <a:rPr lang="nb-NO" baseline="0" dirty="0" err="1"/>
              <a:t>no</a:t>
            </a:r>
            <a:r>
              <a:rPr lang="nb-NO" baseline="0" dirty="0"/>
              <a:t> </a:t>
            </a:r>
            <a:r>
              <a:rPr lang="nb-NO" baseline="0" dirty="0" err="1"/>
              <a:t>cluster</a:t>
            </a:r>
            <a:r>
              <a:rPr lang="nb-NO" baseline="0" dirty="0"/>
              <a:t> </a:t>
            </a:r>
            <a:r>
              <a:rPr lang="nb-NO" baseline="0" dirty="0" err="1"/>
              <a:t>munition</a:t>
            </a:r>
            <a:r>
              <a:rPr lang="nb-NO" baseline="0" dirty="0"/>
              <a:t>), and FAH </a:t>
            </a:r>
            <a:r>
              <a:rPr lang="nb-NO" baseline="0" dirty="0" err="1"/>
              <a:t>restrictions</a:t>
            </a:r>
            <a:r>
              <a:rPr lang="nb-NO" baseline="0" dirty="0"/>
              <a:t> to </a:t>
            </a:r>
            <a:r>
              <a:rPr lang="nb-NO" baseline="0" dirty="0" err="1"/>
              <a:t>minimize</a:t>
            </a:r>
            <a:r>
              <a:rPr lang="nb-NO" baseline="0" dirty="0"/>
              <a:t> </a:t>
            </a:r>
            <a:r>
              <a:rPr lang="nb-NO" baseline="0" dirty="0" err="1"/>
              <a:t>collateral</a:t>
            </a:r>
            <a:r>
              <a:rPr lang="nb-NO" baseline="0" dirty="0"/>
              <a:t> </a:t>
            </a:r>
            <a:r>
              <a:rPr lang="nb-NO" baseline="0" dirty="0" err="1"/>
              <a:t>damage</a:t>
            </a:r>
            <a:endParaRPr lang="nb-NO" baseline="0" dirty="0"/>
          </a:p>
          <a:p>
            <a:pPr marL="0" lvl="0" indent="0" algn="l" rtl="0">
              <a:spcBef>
                <a:spcPts val="0"/>
              </a:spcBef>
              <a:spcAft>
                <a:spcPts val="0"/>
              </a:spcAft>
              <a:buNone/>
            </a:pPr>
            <a:r>
              <a:rPr lang="nb-NO" baseline="0" dirty="0"/>
              <a:t>CDE 3: PGM, </a:t>
            </a:r>
            <a:r>
              <a:rPr lang="nb-NO" baseline="0" dirty="0" err="1"/>
              <a:t>unitary</a:t>
            </a:r>
            <a:endParaRPr lang="nb-NO" baseline="0" dirty="0"/>
          </a:p>
          <a:p>
            <a:pPr marL="0" lvl="0" indent="0" algn="l" rtl="0">
              <a:spcBef>
                <a:spcPts val="0"/>
              </a:spcBef>
              <a:spcAft>
                <a:spcPts val="0"/>
              </a:spcAft>
              <a:buNone/>
            </a:pPr>
            <a:r>
              <a:rPr lang="nb-NO" baseline="0" dirty="0"/>
              <a:t>CDE 4: </a:t>
            </a:r>
            <a:r>
              <a:rPr lang="nb-NO" baseline="0" dirty="0" err="1"/>
              <a:t>Weaponeering</a:t>
            </a:r>
            <a:r>
              <a:rPr lang="nb-NO" baseline="0" dirty="0"/>
              <a:t> (</a:t>
            </a:r>
            <a:r>
              <a:rPr lang="nb-NO" baseline="0" dirty="0" err="1"/>
              <a:t>Fuze</a:t>
            </a:r>
            <a:r>
              <a:rPr lang="nb-NO" baseline="0" dirty="0"/>
              <a:t> setting, FAH, smallest </a:t>
            </a:r>
            <a:r>
              <a:rPr lang="nb-NO" baseline="0" dirty="0" err="1"/>
              <a:t>possible</a:t>
            </a:r>
            <a:r>
              <a:rPr lang="nb-NO" baseline="0" dirty="0"/>
              <a:t> bomb)</a:t>
            </a:r>
          </a:p>
          <a:p>
            <a:pPr marL="0" lvl="0" indent="0" algn="l" rtl="0">
              <a:spcBef>
                <a:spcPts val="0"/>
              </a:spcBef>
              <a:spcAft>
                <a:spcPts val="0"/>
              </a:spcAft>
              <a:buNone/>
            </a:pPr>
            <a:r>
              <a:rPr lang="nb-NO" baseline="0" dirty="0"/>
              <a:t>CDE 5: CJTF-HQ </a:t>
            </a:r>
            <a:r>
              <a:rPr lang="nb-NO" baseline="0" dirty="0" err="1"/>
              <a:t>approval</a:t>
            </a:r>
            <a:r>
              <a:rPr lang="nb-NO" baseline="0" dirty="0"/>
              <a:t> </a:t>
            </a:r>
            <a:r>
              <a:rPr lang="nb-NO" baseline="0" dirty="0" err="1"/>
              <a:t>needed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16b4128d45_0_8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16b4128d4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5423" y="1547778"/>
            <a:ext cx="14089200" cy="42669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9300"/>
              <a:buNone/>
              <a:defRPr sz="9300"/>
            </a:lvl1pPr>
            <a:lvl2pPr lvl="1" algn="ctr">
              <a:spcBef>
                <a:spcPts val="0"/>
              </a:spcBef>
              <a:spcAft>
                <a:spcPts val="0"/>
              </a:spcAft>
              <a:buSzPts val="9300"/>
              <a:buNone/>
              <a:defRPr sz="9300"/>
            </a:lvl2pPr>
            <a:lvl3pPr lvl="2" algn="ctr">
              <a:spcBef>
                <a:spcPts val="0"/>
              </a:spcBef>
              <a:spcAft>
                <a:spcPts val="0"/>
              </a:spcAft>
              <a:buSzPts val="9300"/>
              <a:buNone/>
              <a:defRPr sz="9300"/>
            </a:lvl3pPr>
            <a:lvl4pPr lvl="3" algn="ctr">
              <a:spcBef>
                <a:spcPts val="0"/>
              </a:spcBef>
              <a:spcAft>
                <a:spcPts val="0"/>
              </a:spcAft>
              <a:buSzPts val="9300"/>
              <a:buNone/>
              <a:defRPr sz="9300"/>
            </a:lvl4pPr>
            <a:lvl5pPr lvl="4" algn="ctr">
              <a:spcBef>
                <a:spcPts val="0"/>
              </a:spcBef>
              <a:spcAft>
                <a:spcPts val="0"/>
              </a:spcAft>
              <a:buSzPts val="9300"/>
              <a:buNone/>
              <a:defRPr sz="9300"/>
            </a:lvl5pPr>
            <a:lvl6pPr lvl="5" algn="ctr">
              <a:spcBef>
                <a:spcPts val="0"/>
              </a:spcBef>
              <a:spcAft>
                <a:spcPts val="0"/>
              </a:spcAft>
              <a:buSzPts val="9300"/>
              <a:buNone/>
              <a:defRPr sz="9300"/>
            </a:lvl6pPr>
            <a:lvl7pPr lvl="6" algn="ctr">
              <a:spcBef>
                <a:spcPts val="0"/>
              </a:spcBef>
              <a:spcAft>
                <a:spcPts val="0"/>
              </a:spcAft>
              <a:buSzPts val="9300"/>
              <a:buNone/>
              <a:defRPr sz="9300"/>
            </a:lvl7pPr>
            <a:lvl8pPr lvl="7" algn="ctr">
              <a:spcBef>
                <a:spcPts val="0"/>
              </a:spcBef>
              <a:spcAft>
                <a:spcPts val="0"/>
              </a:spcAft>
              <a:buSzPts val="9300"/>
              <a:buNone/>
              <a:defRPr sz="9300"/>
            </a:lvl8pPr>
            <a:lvl9pPr lvl="8" algn="ctr">
              <a:spcBef>
                <a:spcPts val="0"/>
              </a:spcBef>
              <a:spcAft>
                <a:spcPts val="0"/>
              </a:spcAft>
              <a:buSzPts val="9300"/>
              <a:buNone/>
              <a:defRPr sz="9300"/>
            </a:lvl9pPr>
          </a:lstStyle>
          <a:p>
            <a:endParaRPr/>
          </a:p>
        </p:txBody>
      </p:sp>
      <p:sp>
        <p:nvSpPr>
          <p:cNvPr id="11" name="Google Shape;11;p2"/>
          <p:cNvSpPr txBox="1">
            <a:spLocks noGrp="1"/>
          </p:cNvSpPr>
          <p:nvPr>
            <p:ph type="subTitle" idx="1"/>
          </p:nvPr>
        </p:nvSpPr>
        <p:spPr>
          <a:xfrm>
            <a:off x="515409" y="5891409"/>
            <a:ext cx="14089200" cy="16476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12" name="Google Shape;12;p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515409" y="2299346"/>
            <a:ext cx="14089200" cy="40815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21500"/>
              <a:buNone/>
              <a:defRPr sz="21500"/>
            </a:lvl1pPr>
            <a:lvl2pPr lvl="1" algn="ctr">
              <a:spcBef>
                <a:spcPts val="0"/>
              </a:spcBef>
              <a:spcAft>
                <a:spcPts val="0"/>
              </a:spcAft>
              <a:buSzPts val="21500"/>
              <a:buNone/>
              <a:defRPr sz="21500"/>
            </a:lvl2pPr>
            <a:lvl3pPr lvl="2" algn="ctr">
              <a:spcBef>
                <a:spcPts val="0"/>
              </a:spcBef>
              <a:spcAft>
                <a:spcPts val="0"/>
              </a:spcAft>
              <a:buSzPts val="21500"/>
              <a:buNone/>
              <a:defRPr sz="21500"/>
            </a:lvl3pPr>
            <a:lvl4pPr lvl="3" algn="ctr">
              <a:spcBef>
                <a:spcPts val="0"/>
              </a:spcBef>
              <a:spcAft>
                <a:spcPts val="0"/>
              </a:spcAft>
              <a:buSzPts val="21500"/>
              <a:buNone/>
              <a:defRPr sz="21500"/>
            </a:lvl4pPr>
            <a:lvl5pPr lvl="4" algn="ctr">
              <a:spcBef>
                <a:spcPts val="0"/>
              </a:spcBef>
              <a:spcAft>
                <a:spcPts val="0"/>
              </a:spcAft>
              <a:buSzPts val="21500"/>
              <a:buNone/>
              <a:defRPr sz="21500"/>
            </a:lvl5pPr>
            <a:lvl6pPr lvl="5" algn="ctr">
              <a:spcBef>
                <a:spcPts val="0"/>
              </a:spcBef>
              <a:spcAft>
                <a:spcPts val="0"/>
              </a:spcAft>
              <a:buSzPts val="21500"/>
              <a:buNone/>
              <a:defRPr sz="21500"/>
            </a:lvl6pPr>
            <a:lvl7pPr lvl="6" algn="ctr">
              <a:spcBef>
                <a:spcPts val="0"/>
              </a:spcBef>
              <a:spcAft>
                <a:spcPts val="0"/>
              </a:spcAft>
              <a:buSzPts val="21500"/>
              <a:buNone/>
              <a:defRPr sz="21500"/>
            </a:lvl7pPr>
            <a:lvl8pPr lvl="7" algn="ctr">
              <a:spcBef>
                <a:spcPts val="0"/>
              </a:spcBef>
              <a:spcAft>
                <a:spcPts val="0"/>
              </a:spcAft>
              <a:buSzPts val="21500"/>
              <a:buNone/>
              <a:defRPr sz="21500"/>
            </a:lvl8pPr>
            <a:lvl9pPr lvl="8" algn="ctr">
              <a:spcBef>
                <a:spcPts val="0"/>
              </a:spcBef>
              <a:spcAft>
                <a:spcPts val="0"/>
              </a:spcAft>
              <a:buSzPts val="21500"/>
              <a:buNone/>
              <a:defRPr sz="21500"/>
            </a:lvl9pPr>
          </a:lstStyle>
          <a:p>
            <a:r>
              <a:t>xx%</a:t>
            </a:r>
          </a:p>
        </p:txBody>
      </p:sp>
      <p:sp>
        <p:nvSpPr>
          <p:cNvPr id="46" name="Google Shape;46;p11"/>
          <p:cNvSpPr txBox="1">
            <a:spLocks noGrp="1"/>
          </p:cNvSpPr>
          <p:nvPr>
            <p:ph type="body" idx="1"/>
          </p:nvPr>
        </p:nvSpPr>
        <p:spPr>
          <a:xfrm>
            <a:off x="515409" y="6552657"/>
            <a:ext cx="14089200" cy="2703900"/>
          </a:xfrm>
          <a:prstGeom prst="rect">
            <a:avLst/>
          </a:prstGeom>
        </p:spPr>
        <p:txBody>
          <a:bodyPr spcFirstLastPara="1" wrap="square" lIns="164125" tIns="164125" rIns="164125" bIns="164125" anchor="t" anchorCtr="0">
            <a:normAutofit/>
          </a:bodyPr>
          <a:lstStyle>
            <a:lvl1pPr marL="457200" lvl="0" indent="-431800" algn="ctr">
              <a:spcBef>
                <a:spcPts val="0"/>
              </a:spcBef>
              <a:spcAft>
                <a:spcPts val="0"/>
              </a:spcAft>
              <a:buSzPts val="3200"/>
              <a:buChar char="●"/>
              <a:defRPr/>
            </a:lvl1pPr>
            <a:lvl2pPr marL="914400" lvl="1" indent="-387350" algn="ctr">
              <a:spcBef>
                <a:spcPts val="0"/>
              </a:spcBef>
              <a:spcAft>
                <a:spcPts val="0"/>
              </a:spcAft>
              <a:buSzPts val="2500"/>
              <a:buChar char="○"/>
              <a:defRPr/>
            </a:lvl2pPr>
            <a:lvl3pPr marL="1371600" lvl="2" indent="-387350" algn="ctr">
              <a:spcBef>
                <a:spcPts val="0"/>
              </a:spcBef>
              <a:spcAft>
                <a:spcPts val="0"/>
              </a:spcAft>
              <a:buSzPts val="2500"/>
              <a:buChar char="■"/>
              <a:defRPr/>
            </a:lvl3pPr>
            <a:lvl4pPr marL="1828800" lvl="3" indent="-387350" algn="ctr">
              <a:spcBef>
                <a:spcPts val="0"/>
              </a:spcBef>
              <a:spcAft>
                <a:spcPts val="0"/>
              </a:spcAft>
              <a:buSzPts val="2500"/>
              <a:buChar char="●"/>
              <a:defRPr/>
            </a:lvl4pPr>
            <a:lvl5pPr marL="2286000" lvl="4" indent="-387350" algn="ctr">
              <a:spcBef>
                <a:spcPts val="0"/>
              </a:spcBef>
              <a:spcAft>
                <a:spcPts val="0"/>
              </a:spcAft>
              <a:buSzPts val="2500"/>
              <a:buChar char="○"/>
              <a:defRPr/>
            </a:lvl5pPr>
            <a:lvl6pPr marL="2743200" lvl="5" indent="-387350" algn="ctr">
              <a:spcBef>
                <a:spcPts val="0"/>
              </a:spcBef>
              <a:spcAft>
                <a:spcPts val="0"/>
              </a:spcAft>
              <a:buSzPts val="2500"/>
              <a:buChar char="■"/>
              <a:defRPr/>
            </a:lvl6pPr>
            <a:lvl7pPr marL="3200400" lvl="6" indent="-387350" algn="ctr">
              <a:spcBef>
                <a:spcPts val="0"/>
              </a:spcBef>
              <a:spcAft>
                <a:spcPts val="0"/>
              </a:spcAft>
              <a:buSzPts val="2500"/>
              <a:buChar char="●"/>
              <a:defRPr/>
            </a:lvl7pPr>
            <a:lvl8pPr marL="3657600" lvl="7" indent="-387350" algn="ctr">
              <a:spcBef>
                <a:spcPts val="0"/>
              </a:spcBef>
              <a:spcAft>
                <a:spcPts val="0"/>
              </a:spcAft>
              <a:buSzPts val="2500"/>
              <a:buChar char="○"/>
              <a:defRPr/>
            </a:lvl8pPr>
            <a:lvl9pPr marL="4114800" lvl="8" indent="-387350" algn="ctr">
              <a:spcBef>
                <a:spcPts val="0"/>
              </a:spcBef>
              <a:spcAft>
                <a:spcPts val="0"/>
              </a:spcAft>
              <a:buSzPts val="2500"/>
              <a:buChar char="■"/>
              <a:defRPr/>
            </a:lvl9pPr>
          </a:lstStyle>
          <a:p>
            <a:endParaRPr/>
          </a:p>
        </p:txBody>
      </p:sp>
      <p:sp>
        <p:nvSpPr>
          <p:cNvPr id="47" name="Google Shape;47;p11"/>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515409" y="4471058"/>
            <a:ext cx="14089200" cy="1749900"/>
          </a:xfrm>
          <a:prstGeom prst="rect">
            <a:avLst/>
          </a:prstGeom>
        </p:spPr>
        <p:txBody>
          <a:bodyPr spcFirstLastPara="1" wrap="square" lIns="164125" tIns="164125" rIns="164125" bIns="164125" anchor="ctr" anchorCtr="0">
            <a:normAutofit/>
          </a:bodyPr>
          <a:lstStyle>
            <a:lvl1pPr lvl="0" algn="ctr">
              <a:spcBef>
                <a:spcPts val="0"/>
              </a:spcBef>
              <a:spcAft>
                <a:spcPts val="0"/>
              </a:spcAft>
              <a:buSzPts val="6500"/>
              <a:buNone/>
              <a:defRPr sz="6500"/>
            </a:lvl1pPr>
            <a:lvl2pPr lvl="1" algn="ctr">
              <a:spcBef>
                <a:spcPts val="0"/>
              </a:spcBef>
              <a:spcAft>
                <a:spcPts val="0"/>
              </a:spcAft>
              <a:buSzPts val="6500"/>
              <a:buNone/>
              <a:defRPr sz="6500"/>
            </a:lvl2pPr>
            <a:lvl3pPr lvl="2" algn="ctr">
              <a:spcBef>
                <a:spcPts val="0"/>
              </a:spcBef>
              <a:spcAft>
                <a:spcPts val="0"/>
              </a:spcAft>
              <a:buSzPts val="6500"/>
              <a:buNone/>
              <a:defRPr sz="6500"/>
            </a:lvl3pPr>
            <a:lvl4pPr lvl="3" algn="ctr">
              <a:spcBef>
                <a:spcPts val="0"/>
              </a:spcBef>
              <a:spcAft>
                <a:spcPts val="0"/>
              </a:spcAft>
              <a:buSzPts val="6500"/>
              <a:buNone/>
              <a:defRPr sz="6500"/>
            </a:lvl4pPr>
            <a:lvl5pPr lvl="4" algn="ctr">
              <a:spcBef>
                <a:spcPts val="0"/>
              </a:spcBef>
              <a:spcAft>
                <a:spcPts val="0"/>
              </a:spcAft>
              <a:buSzPts val="6500"/>
              <a:buNone/>
              <a:defRPr sz="6500"/>
            </a:lvl5pPr>
            <a:lvl6pPr lvl="5" algn="ctr">
              <a:spcBef>
                <a:spcPts val="0"/>
              </a:spcBef>
              <a:spcAft>
                <a:spcPts val="0"/>
              </a:spcAft>
              <a:buSzPts val="6500"/>
              <a:buNone/>
              <a:defRPr sz="6500"/>
            </a:lvl6pPr>
            <a:lvl7pPr lvl="6" algn="ctr">
              <a:spcBef>
                <a:spcPts val="0"/>
              </a:spcBef>
              <a:spcAft>
                <a:spcPts val="0"/>
              </a:spcAft>
              <a:buSzPts val="6500"/>
              <a:buNone/>
              <a:defRPr sz="6500"/>
            </a:lvl7pPr>
            <a:lvl8pPr lvl="7" algn="ctr">
              <a:spcBef>
                <a:spcPts val="0"/>
              </a:spcBef>
              <a:spcAft>
                <a:spcPts val="0"/>
              </a:spcAft>
              <a:buSzPts val="6500"/>
              <a:buNone/>
              <a:defRPr sz="6500"/>
            </a:lvl8pPr>
            <a:lvl9pPr lvl="8" algn="ctr">
              <a:spcBef>
                <a:spcPts val="0"/>
              </a:spcBef>
              <a:spcAft>
                <a:spcPts val="0"/>
              </a:spcAft>
              <a:buSzPts val="6500"/>
              <a:buNone/>
              <a:defRPr sz="6500"/>
            </a:lvl9pPr>
          </a:lstStyle>
          <a:p>
            <a:endParaRPr/>
          </a:p>
        </p:txBody>
      </p:sp>
      <p:sp>
        <p:nvSpPr>
          <p:cNvPr id="15" name="Google Shape;15;p3"/>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18" name="Google Shape;18;p4"/>
          <p:cNvSpPr txBox="1">
            <a:spLocks noGrp="1"/>
          </p:cNvSpPr>
          <p:nvPr>
            <p:ph type="body" idx="1"/>
          </p:nvPr>
        </p:nvSpPr>
        <p:spPr>
          <a:xfrm>
            <a:off x="515409" y="2395696"/>
            <a:ext cx="14089200" cy="7101900"/>
          </a:xfrm>
          <a:prstGeom prst="rect">
            <a:avLst/>
          </a:prstGeom>
        </p:spPr>
        <p:txBody>
          <a:bodyPr spcFirstLastPara="1" wrap="square" lIns="164125" tIns="164125" rIns="164125" bIns="164125" anchor="t"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19" name="Google Shape;19;p4"/>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2" name="Google Shape;22;p5"/>
          <p:cNvSpPr txBox="1">
            <a:spLocks noGrp="1"/>
          </p:cNvSpPr>
          <p:nvPr>
            <p:ph type="body" idx="1"/>
          </p:nvPr>
        </p:nvSpPr>
        <p:spPr>
          <a:xfrm>
            <a:off x="515409"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3" name="Google Shape;23;p5"/>
          <p:cNvSpPr txBox="1">
            <a:spLocks noGrp="1"/>
          </p:cNvSpPr>
          <p:nvPr>
            <p:ph type="body" idx="2"/>
          </p:nvPr>
        </p:nvSpPr>
        <p:spPr>
          <a:xfrm>
            <a:off x="7990583"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4" name="Google Shape;24;p5"/>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7" name="Google Shape;27;p6"/>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15409" y="1154948"/>
            <a:ext cx="4643100" cy="1570800"/>
          </a:xfrm>
          <a:prstGeom prst="rect">
            <a:avLst/>
          </a:prstGeom>
        </p:spPr>
        <p:txBody>
          <a:bodyPr spcFirstLastPara="1" wrap="square" lIns="164125" tIns="164125" rIns="164125" bIns="164125" anchor="b" anchorCtr="0">
            <a:normAutofit/>
          </a:bodyPr>
          <a:lstStyle>
            <a:lvl1pPr lvl="0">
              <a:spcBef>
                <a:spcPts val="0"/>
              </a:spcBef>
              <a:spcAft>
                <a:spcPts val="0"/>
              </a:spcAft>
              <a:buSzPts val="4300"/>
              <a:buNone/>
              <a:defRPr sz="4300"/>
            </a:lvl1pPr>
            <a:lvl2pPr lvl="1">
              <a:spcBef>
                <a:spcPts val="0"/>
              </a:spcBef>
              <a:spcAft>
                <a:spcPts val="0"/>
              </a:spcAft>
              <a:buSzPts val="4300"/>
              <a:buNone/>
              <a:defRPr sz="4300"/>
            </a:lvl2pPr>
            <a:lvl3pPr lvl="2">
              <a:spcBef>
                <a:spcPts val="0"/>
              </a:spcBef>
              <a:spcAft>
                <a:spcPts val="0"/>
              </a:spcAft>
              <a:buSzPts val="4300"/>
              <a:buNone/>
              <a:defRPr sz="4300"/>
            </a:lvl3pPr>
            <a:lvl4pPr lvl="3">
              <a:spcBef>
                <a:spcPts val="0"/>
              </a:spcBef>
              <a:spcAft>
                <a:spcPts val="0"/>
              </a:spcAft>
              <a:buSzPts val="4300"/>
              <a:buNone/>
              <a:defRPr sz="4300"/>
            </a:lvl4pPr>
            <a:lvl5pPr lvl="4">
              <a:spcBef>
                <a:spcPts val="0"/>
              </a:spcBef>
              <a:spcAft>
                <a:spcPts val="0"/>
              </a:spcAft>
              <a:buSzPts val="4300"/>
              <a:buNone/>
              <a:defRPr sz="4300"/>
            </a:lvl5pPr>
            <a:lvl6pPr lvl="5">
              <a:spcBef>
                <a:spcPts val="0"/>
              </a:spcBef>
              <a:spcAft>
                <a:spcPts val="0"/>
              </a:spcAft>
              <a:buSzPts val="4300"/>
              <a:buNone/>
              <a:defRPr sz="4300"/>
            </a:lvl6pPr>
            <a:lvl7pPr lvl="6">
              <a:spcBef>
                <a:spcPts val="0"/>
              </a:spcBef>
              <a:spcAft>
                <a:spcPts val="0"/>
              </a:spcAft>
              <a:buSzPts val="4300"/>
              <a:buNone/>
              <a:defRPr sz="4300"/>
            </a:lvl7pPr>
            <a:lvl8pPr lvl="7">
              <a:spcBef>
                <a:spcPts val="0"/>
              </a:spcBef>
              <a:spcAft>
                <a:spcPts val="0"/>
              </a:spcAft>
              <a:buSzPts val="4300"/>
              <a:buNone/>
              <a:defRPr sz="4300"/>
            </a:lvl8pPr>
            <a:lvl9pPr lvl="8">
              <a:spcBef>
                <a:spcPts val="0"/>
              </a:spcBef>
              <a:spcAft>
                <a:spcPts val="0"/>
              </a:spcAft>
              <a:buSzPts val="4300"/>
              <a:buNone/>
              <a:defRPr sz="4300"/>
            </a:lvl9pPr>
          </a:lstStyle>
          <a:p>
            <a:endParaRPr/>
          </a:p>
        </p:txBody>
      </p:sp>
      <p:sp>
        <p:nvSpPr>
          <p:cNvPr id="30" name="Google Shape;30;p7"/>
          <p:cNvSpPr txBox="1">
            <a:spLocks noGrp="1"/>
          </p:cNvSpPr>
          <p:nvPr>
            <p:ph type="body" idx="1"/>
          </p:nvPr>
        </p:nvSpPr>
        <p:spPr>
          <a:xfrm>
            <a:off x="515409" y="2888617"/>
            <a:ext cx="4643100" cy="6609000"/>
          </a:xfrm>
          <a:prstGeom prst="rect">
            <a:avLst/>
          </a:prstGeom>
        </p:spPr>
        <p:txBody>
          <a:bodyPr spcFirstLastPara="1" wrap="square" lIns="164125" tIns="164125" rIns="164125" bIns="164125" anchor="t" anchorCtr="0">
            <a:normAutofit/>
          </a:bodyPr>
          <a:lstStyle>
            <a:lvl1pPr marL="457200" lvl="0" indent="-368300">
              <a:spcBef>
                <a:spcPts val="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31" name="Google Shape;31;p7"/>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810650" y="935745"/>
            <a:ext cx="10529400" cy="8503800"/>
          </a:xfrm>
          <a:prstGeom prst="rect">
            <a:avLst/>
          </a:prstGeom>
        </p:spPr>
        <p:txBody>
          <a:bodyPr spcFirstLastPara="1" wrap="square" lIns="164125" tIns="164125" rIns="164125" bIns="164125" anchor="ctr" anchorCtr="0">
            <a:normAutofit/>
          </a:bodyPr>
          <a:lstStyle>
            <a:lvl1pPr lvl="0">
              <a:spcBef>
                <a:spcPts val="0"/>
              </a:spcBef>
              <a:spcAft>
                <a:spcPts val="0"/>
              </a:spcAft>
              <a:buSzPts val="8600"/>
              <a:buNone/>
              <a:defRPr sz="8600"/>
            </a:lvl1pPr>
            <a:lvl2pPr lvl="1">
              <a:spcBef>
                <a:spcPts val="0"/>
              </a:spcBef>
              <a:spcAft>
                <a:spcPts val="0"/>
              </a:spcAft>
              <a:buSzPts val="8600"/>
              <a:buNone/>
              <a:defRPr sz="8600"/>
            </a:lvl2pPr>
            <a:lvl3pPr lvl="2">
              <a:spcBef>
                <a:spcPts val="0"/>
              </a:spcBef>
              <a:spcAft>
                <a:spcPts val="0"/>
              </a:spcAft>
              <a:buSzPts val="8600"/>
              <a:buNone/>
              <a:defRPr sz="8600"/>
            </a:lvl3pPr>
            <a:lvl4pPr lvl="3">
              <a:spcBef>
                <a:spcPts val="0"/>
              </a:spcBef>
              <a:spcAft>
                <a:spcPts val="0"/>
              </a:spcAft>
              <a:buSzPts val="8600"/>
              <a:buNone/>
              <a:defRPr sz="8600"/>
            </a:lvl4pPr>
            <a:lvl5pPr lvl="4">
              <a:spcBef>
                <a:spcPts val="0"/>
              </a:spcBef>
              <a:spcAft>
                <a:spcPts val="0"/>
              </a:spcAft>
              <a:buSzPts val="8600"/>
              <a:buNone/>
              <a:defRPr sz="8600"/>
            </a:lvl5pPr>
            <a:lvl6pPr lvl="5">
              <a:spcBef>
                <a:spcPts val="0"/>
              </a:spcBef>
              <a:spcAft>
                <a:spcPts val="0"/>
              </a:spcAft>
              <a:buSzPts val="8600"/>
              <a:buNone/>
              <a:defRPr sz="8600"/>
            </a:lvl6pPr>
            <a:lvl7pPr lvl="6">
              <a:spcBef>
                <a:spcPts val="0"/>
              </a:spcBef>
              <a:spcAft>
                <a:spcPts val="0"/>
              </a:spcAft>
              <a:buSzPts val="8600"/>
              <a:buNone/>
              <a:defRPr sz="8600"/>
            </a:lvl7pPr>
            <a:lvl8pPr lvl="7">
              <a:spcBef>
                <a:spcPts val="0"/>
              </a:spcBef>
              <a:spcAft>
                <a:spcPts val="0"/>
              </a:spcAft>
              <a:buSzPts val="8600"/>
              <a:buNone/>
              <a:defRPr sz="8600"/>
            </a:lvl8pPr>
            <a:lvl9pPr lvl="8">
              <a:spcBef>
                <a:spcPts val="0"/>
              </a:spcBef>
              <a:spcAft>
                <a:spcPts val="0"/>
              </a:spcAft>
              <a:buSzPts val="8600"/>
              <a:buNone/>
              <a:defRPr sz="8600"/>
            </a:lvl9pPr>
          </a:lstStyle>
          <a:p>
            <a:endParaRPr/>
          </a:p>
        </p:txBody>
      </p:sp>
      <p:sp>
        <p:nvSpPr>
          <p:cNvPr id="34" name="Google Shape;34;p8"/>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spcFirstLastPara="1" wrap="square" lIns="164125" tIns="164125" rIns="164125" bIns="1641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439016" y="2563450"/>
            <a:ext cx="6688800" cy="30813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a:endParaRPr/>
          </a:p>
        </p:txBody>
      </p:sp>
      <p:sp>
        <p:nvSpPr>
          <p:cNvPr id="38" name="Google Shape;38;p9"/>
          <p:cNvSpPr txBox="1">
            <a:spLocks noGrp="1"/>
          </p:cNvSpPr>
          <p:nvPr>
            <p:ph type="subTitle" idx="1"/>
          </p:nvPr>
        </p:nvSpPr>
        <p:spPr>
          <a:xfrm>
            <a:off x="439016" y="5826865"/>
            <a:ext cx="6688800" cy="25674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39" name="Google Shape;39;p9"/>
          <p:cNvSpPr txBox="1">
            <a:spLocks noGrp="1"/>
          </p:cNvSpPr>
          <p:nvPr>
            <p:ph type="body" idx="2"/>
          </p:nvPr>
        </p:nvSpPr>
        <p:spPr>
          <a:xfrm>
            <a:off x="8167677" y="1505164"/>
            <a:ext cx="6344700" cy="7681200"/>
          </a:xfrm>
          <a:prstGeom prst="rect">
            <a:avLst/>
          </a:prstGeom>
        </p:spPr>
        <p:txBody>
          <a:bodyPr spcFirstLastPara="1" wrap="square" lIns="164125" tIns="164125" rIns="164125" bIns="164125" anchor="ctr"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40" name="Google Shape;40;p9"/>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15409" y="8794266"/>
            <a:ext cx="9919200" cy="1257900"/>
          </a:xfrm>
          <a:prstGeom prst="rect">
            <a:avLst/>
          </a:prstGeom>
        </p:spPr>
        <p:txBody>
          <a:bodyPr spcFirstLastPara="1" wrap="square" lIns="164125" tIns="164125" rIns="164125" bIns="164125" anchor="ctr" anchorCtr="0">
            <a:normAutofit/>
          </a:bodyPr>
          <a:lstStyle>
            <a:lvl1pPr marL="457200" lvl="0" indent="-228600">
              <a:lnSpc>
                <a:spcPct val="100000"/>
              </a:lnSpc>
              <a:spcBef>
                <a:spcPts val="0"/>
              </a:spcBef>
              <a:spcAft>
                <a:spcPts val="0"/>
              </a:spcAft>
              <a:buSzPts val="3200"/>
              <a:buNone/>
              <a:defRPr/>
            </a:lvl1pPr>
          </a:lstStyle>
          <a:p>
            <a:endParaRPr/>
          </a:p>
        </p:txBody>
      </p:sp>
      <p:sp>
        <p:nvSpPr>
          <p:cNvPr id="43" name="Google Shape;43;p10"/>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spcBef>
                <a:spcPts val="0"/>
              </a:spcBef>
              <a:spcAft>
                <a:spcPts val="0"/>
              </a:spcAft>
              <a:buClr>
                <a:schemeClr val="dk1"/>
              </a:buClr>
              <a:buSzPts val="5000"/>
              <a:buNone/>
              <a:defRPr sz="5000">
                <a:solidFill>
                  <a:schemeClr val="dk1"/>
                </a:solidFill>
              </a:defRPr>
            </a:lvl1pPr>
            <a:lvl2pPr lvl="1">
              <a:spcBef>
                <a:spcPts val="0"/>
              </a:spcBef>
              <a:spcAft>
                <a:spcPts val="0"/>
              </a:spcAft>
              <a:buClr>
                <a:schemeClr val="dk1"/>
              </a:buClr>
              <a:buSzPts val="5000"/>
              <a:buNone/>
              <a:defRPr sz="5000">
                <a:solidFill>
                  <a:schemeClr val="dk1"/>
                </a:solidFill>
              </a:defRPr>
            </a:lvl2pPr>
            <a:lvl3pPr lvl="2">
              <a:spcBef>
                <a:spcPts val="0"/>
              </a:spcBef>
              <a:spcAft>
                <a:spcPts val="0"/>
              </a:spcAft>
              <a:buClr>
                <a:schemeClr val="dk1"/>
              </a:buClr>
              <a:buSzPts val="5000"/>
              <a:buNone/>
              <a:defRPr sz="5000">
                <a:solidFill>
                  <a:schemeClr val="dk1"/>
                </a:solidFill>
              </a:defRPr>
            </a:lvl3pPr>
            <a:lvl4pPr lvl="3">
              <a:spcBef>
                <a:spcPts val="0"/>
              </a:spcBef>
              <a:spcAft>
                <a:spcPts val="0"/>
              </a:spcAft>
              <a:buClr>
                <a:schemeClr val="dk1"/>
              </a:buClr>
              <a:buSzPts val="5000"/>
              <a:buNone/>
              <a:defRPr sz="5000">
                <a:solidFill>
                  <a:schemeClr val="dk1"/>
                </a:solidFill>
              </a:defRPr>
            </a:lvl4pPr>
            <a:lvl5pPr lvl="4">
              <a:spcBef>
                <a:spcPts val="0"/>
              </a:spcBef>
              <a:spcAft>
                <a:spcPts val="0"/>
              </a:spcAft>
              <a:buClr>
                <a:schemeClr val="dk1"/>
              </a:buClr>
              <a:buSzPts val="5000"/>
              <a:buNone/>
              <a:defRPr sz="5000">
                <a:solidFill>
                  <a:schemeClr val="dk1"/>
                </a:solidFill>
              </a:defRPr>
            </a:lvl5pPr>
            <a:lvl6pPr lvl="5">
              <a:spcBef>
                <a:spcPts val="0"/>
              </a:spcBef>
              <a:spcAft>
                <a:spcPts val="0"/>
              </a:spcAft>
              <a:buClr>
                <a:schemeClr val="dk1"/>
              </a:buClr>
              <a:buSzPts val="5000"/>
              <a:buNone/>
              <a:defRPr sz="5000">
                <a:solidFill>
                  <a:schemeClr val="dk1"/>
                </a:solidFill>
              </a:defRPr>
            </a:lvl6pPr>
            <a:lvl7pPr lvl="6">
              <a:spcBef>
                <a:spcPts val="0"/>
              </a:spcBef>
              <a:spcAft>
                <a:spcPts val="0"/>
              </a:spcAft>
              <a:buClr>
                <a:schemeClr val="dk1"/>
              </a:buClr>
              <a:buSzPts val="5000"/>
              <a:buNone/>
              <a:defRPr sz="5000">
                <a:solidFill>
                  <a:schemeClr val="dk1"/>
                </a:solidFill>
              </a:defRPr>
            </a:lvl7pPr>
            <a:lvl8pPr lvl="7">
              <a:spcBef>
                <a:spcPts val="0"/>
              </a:spcBef>
              <a:spcAft>
                <a:spcPts val="0"/>
              </a:spcAft>
              <a:buClr>
                <a:schemeClr val="dk1"/>
              </a:buClr>
              <a:buSzPts val="5000"/>
              <a:buNone/>
              <a:defRPr sz="5000">
                <a:solidFill>
                  <a:schemeClr val="dk1"/>
                </a:solidFill>
              </a:defRPr>
            </a:lvl8pPr>
            <a:lvl9pPr lvl="8">
              <a:spcBef>
                <a:spcPts val="0"/>
              </a:spcBef>
              <a:spcAft>
                <a:spcPts val="0"/>
              </a:spcAft>
              <a:buClr>
                <a:schemeClr val="dk1"/>
              </a:buClr>
              <a:buSzPts val="5000"/>
              <a:buNone/>
              <a:defRPr sz="5000">
                <a:solidFill>
                  <a:schemeClr val="dk1"/>
                </a:solidFill>
              </a:defRPr>
            </a:lvl9pPr>
          </a:lstStyle>
          <a:p>
            <a:endParaRPr/>
          </a:p>
        </p:txBody>
      </p:sp>
      <p:sp>
        <p:nvSpPr>
          <p:cNvPr id="7" name="Google Shape;7;p1"/>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lvl="0" indent="-431800">
              <a:lnSpc>
                <a:spcPct val="115000"/>
              </a:lnSpc>
              <a:spcBef>
                <a:spcPts val="0"/>
              </a:spcBef>
              <a:spcAft>
                <a:spcPts val="0"/>
              </a:spcAft>
              <a:buClr>
                <a:schemeClr val="dk2"/>
              </a:buClr>
              <a:buSzPts val="3200"/>
              <a:buChar char="●"/>
              <a:defRPr sz="3200">
                <a:solidFill>
                  <a:schemeClr val="dk2"/>
                </a:solidFill>
              </a:defRPr>
            </a:lvl1pPr>
            <a:lvl2pPr marL="914400" lvl="1" indent="-387350">
              <a:lnSpc>
                <a:spcPct val="115000"/>
              </a:lnSpc>
              <a:spcBef>
                <a:spcPts val="0"/>
              </a:spcBef>
              <a:spcAft>
                <a:spcPts val="0"/>
              </a:spcAft>
              <a:buClr>
                <a:schemeClr val="dk2"/>
              </a:buClr>
              <a:buSzPts val="2500"/>
              <a:buChar char="○"/>
              <a:defRPr sz="2500">
                <a:solidFill>
                  <a:schemeClr val="dk2"/>
                </a:solidFill>
              </a:defRPr>
            </a:lvl2pPr>
            <a:lvl3pPr marL="1371600" lvl="2" indent="-387350">
              <a:lnSpc>
                <a:spcPct val="115000"/>
              </a:lnSpc>
              <a:spcBef>
                <a:spcPts val="0"/>
              </a:spcBef>
              <a:spcAft>
                <a:spcPts val="0"/>
              </a:spcAft>
              <a:buClr>
                <a:schemeClr val="dk2"/>
              </a:buClr>
              <a:buSzPts val="2500"/>
              <a:buChar char="■"/>
              <a:defRPr sz="2500">
                <a:solidFill>
                  <a:schemeClr val="dk2"/>
                </a:solidFill>
              </a:defRPr>
            </a:lvl3pPr>
            <a:lvl4pPr marL="1828800" lvl="3" indent="-387350">
              <a:lnSpc>
                <a:spcPct val="115000"/>
              </a:lnSpc>
              <a:spcBef>
                <a:spcPts val="0"/>
              </a:spcBef>
              <a:spcAft>
                <a:spcPts val="0"/>
              </a:spcAft>
              <a:buClr>
                <a:schemeClr val="dk2"/>
              </a:buClr>
              <a:buSzPts val="2500"/>
              <a:buChar char="●"/>
              <a:defRPr sz="2500">
                <a:solidFill>
                  <a:schemeClr val="dk2"/>
                </a:solidFill>
              </a:defRPr>
            </a:lvl4pPr>
            <a:lvl5pPr marL="2286000" lvl="4" indent="-387350">
              <a:lnSpc>
                <a:spcPct val="115000"/>
              </a:lnSpc>
              <a:spcBef>
                <a:spcPts val="0"/>
              </a:spcBef>
              <a:spcAft>
                <a:spcPts val="0"/>
              </a:spcAft>
              <a:buClr>
                <a:schemeClr val="dk2"/>
              </a:buClr>
              <a:buSzPts val="2500"/>
              <a:buChar char="○"/>
              <a:defRPr sz="2500">
                <a:solidFill>
                  <a:schemeClr val="dk2"/>
                </a:solidFill>
              </a:defRPr>
            </a:lvl5pPr>
            <a:lvl6pPr marL="2743200" lvl="5" indent="-387350">
              <a:lnSpc>
                <a:spcPct val="115000"/>
              </a:lnSpc>
              <a:spcBef>
                <a:spcPts val="0"/>
              </a:spcBef>
              <a:spcAft>
                <a:spcPts val="0"/>
              </a:spcAft>
              <a:buClr>
                <a:schemeClr val="dk2"/>
              </a:buClr>
              <a:buSzPts val="2500"/>
              <a:buChar char="■"/>
              <a:defRPr sz="2500">
                <a:solidFill>
                  <a:schemeClr val="dk2"/>
                </a:solidFill>
              </a:defRPr>
            </a:lvl6pPr>
            <a:lvl7pPr marL="3200400" lvl="6" indent="-387350">
              <a:lnSpc>
                <a:spcPct val="115000"/>
              </a:lnSpc>
              <a:spcBef>
                <a:spcPts val="0"/>
              </a:spcBef>
              <a:spcAft>
                <a:spcPts val="0"/>
              </a:spcAft>
              <a:buClr>
                <a:schemeClr val="dk2"/>
              </a:buClr>
              <a:buSzPts val="2500"/>
              <a:buChar char="●"/>
              <a:defRPr sz="2500">
                <a:solidFill>
                  <a:schemeClr val="dk2"/>
                </a:solidFill>
              </a:defRPr>
            </a:lvl7pPr>
            <a:lvl8pPr marL="3657600" lvl="7" indent="-387350">
              <a:lnSpc>
                <a:spcPct val="115000"/>
              </a:lnSpc>
              <a:spcBef>
                <a:spcPts val="0"/>
              </a:spcBef>
              <a:spcAft>
                <a:spcPts val="0"/>
              </a:spcAft>
              <a:buClr>
                <a:schemeClr val="dk2"/>
              </a:buClr>
              <a:buSzPts val="2500"/>
              <a:buChar char="○"/>
              <a:defRPr sz="2500">
                <a:solidFill>
                  <a:schemeClr val="dk2"/>
                </a:solidFill>
              </a:defRPr>
            </a:lvl8pPr>
            <a:lvl9pPr marL="4114800" lvl="8" indent="-387350">
              <a:lnSpc>
                <a:spcPct val="115000"/>
              </a:lnSpc>
              <a:spcBef>
                <a:spcPts val="0"/>
              </a:spcBef>
              <a:spcAft>
                <a:spcPts val="0"/>
              </a:spcAft>
              <a:buClr>
                <a:schemeClr val="dk2"/>
              </a:buClr>
              <a:buSzPts val="2500"/>
              <a:buChar char="■"/>
              <a:defRPr sz="2500">
                <a:solidFill>
                  <a:schemeClr val="dk2"/>
                </a:solidFill>
              </a:defRPr>
            </a:lvl9pPr>
          </a:lstStyle>
          <a:p>
            <a:endParaRPr/>
          </a:p>
        </p:txBody>
      </p:sp>
      <p:sp>
        <p:nvSpPr>
          <p:cNvPr id="8" name="Google Shape;8;p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lvl="0" algn="r">
              <a:buNone/>
              <a:defRPr sz="1800">
                <a:solidFill>
                  <a:schemeClr val="dk2"/>
                </a:solidFill>
              </a:defRPr>
            </a:lvl1pPr>
            <a:lvl2pPr lvl="1" algn="r">
              <a:buNone/>
              <a:defRPr sz="1800">
                <a:solidFill>
                  <a:schemeClr val="dk2"/>
                </a:solidFill>
              </a:defRPr>
            </a:lvl2pPr>
            <a:lvl3pPr lvl="2" algn="r">
              <a:buNone/>
              <a:defRPr sz="1800">
                <a:solidFill>
                  <a:schemeClr val="dk2"/>
                </a:solidFill>
              </a:defRPr>
            </a:lvl3pPr>
            <a:lvl4pPr lvl="3" algn="r">
              <a:buNone/>
              <a:defRPr sz="1800">
                <a:solidFill>
                  <a:schemeClr val="dk2"/>
                </a:solidFill>
              </a:defRPr>
            </a:lvl4pPr>
            <a:lvl5pPr lvl="4" algn="r">
              <a:buNone/>
              <a:defRPr sz="1800">
                <a:solidFill>
                  <a:schemeClr val="dk2"/>
                </a:solidFill>
              </a:defRPr>
            </a:lvl5pPr>
            <a:lvl6pPr lvl="5" algn="r">
              <a:buNone/>
              <a:defRPr sz="1800">
                <a:solidFill>
                  <a:schemeClr val="dk2"/>
                </a:solidFill>
              </a:defRPr>
            </a:lvl6pPr>
            <a:lvl7pPr lvl="6" algn="r">
              <a:buNone/>
              <a:defRPr sz="1800">
                <a:solidFill>
                  <a:schemeClr val="dk2"/>
                </a:solidFill>
              </a:defRPr>
            </a:lvl7pPr>
            <a:lvl8pPr lvl="7" algn="r">
              <a:buNone/>
              <a:defRPr sz="1800">
                <a:solidFill>
                  <a:schemeClr val="dk2"/>
                </a:solidFill>
              </a:defRPr>
            </a:lvl8pPr>
            <a:lvl9pPr lvl="8" algn="r">
              <a:buNone/>
              <a:defRPr sz="1800">
                <a:solidFill>
                  <a:schemeClr val="dk2"/>
                </a:solidFill>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482600" y="2861100"/>
            <a:ext cx="12154800" cy="4969800"/>
          </a:xfrm>
          <a:prstGeom prst="rect">
            <a:avLst/>
          </a:prstGeom>
          <a:solidFill>
            <a:schemeClr val="lt1"/>
          </a:solidFill>
          <a:ln w="76200" cap="flat" cmpd="sng">
            <a:solidFill>
              <a:schemeClr val="dk1"/>
            </a:solidFill>
            <a:prstDash val="solid"/>
            <a:round/>
            <a:headEnd type="none" w="sm" len="sm"/>
            <a:tailEnd type="none" w="sm" len="sm"/>
          </a:ln>
          <a:effectLst>
            <a:outerShdw blurRad="57150" dist="285750" dir="2700000" algn="bl" rotWithShape="0">
              <a:srgbClr val="000000">
                <a:alpha val="50000"/>
              </a:srgbClr>
            </a:outerShdw>
          </a:effectLst>
        </p:spPr>
        <p:txBody>
          <a:bodyPr spcFirstLastPara="1" wrap="square" lIns="164125" tIns="164125" rIns="164125" bIns="164125" anchor="ctr" anchorCtr="0">
            <a:normAutofit/>
          </a:bodyPr>
          <a:lstStyle/>
          <a:p>
            <a:pPr marL="0" lvl="0" indent="0" algn="ctr" rtl="0">
              <a:spcBef>
                <a:spcPts val="0"/>
              </a:spcBef>
              <a:spcAft>
                <a:spcPts val="0"/>
              </a:spcAft>
              <a:buNone/>
            </a:pPr>
            <a:r>
              <a:rPr lang="fr" sz="6000" b="1" dirty="0"/>
              <a:t>TARGET FOLDER</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fr" sz="4000" dirty="0"/>
              <a:t>SRNTGT107</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en-GB" sz="4000" dirty="0" err="1"/>
              <a:t>Notian</a:t>
            </a:r>
            <a:r>
              <a:rPr lang="en-GB" sz="4000" dirty="0"/>
              <a:t> SAM Test </a:t>
            </a:r>
            <a:r>
              <a:rPr lang="en-GB" sz="4000"/>
              <a:t>and Training </a:t>
            </a:r>
            <a:r>
              <a:rPr lang="en-GB" sz="4000" dirty="0"/>
              <a:t>site</a:t>
            </a:r>
            <a:r>
              <a:rPr lang="fr" sz="4000" dirty="0"/>
              <a:t>, SRN</a:t>
            </a:r>
            <a:endParaRPr sz="4000" dirty="0"/>
          </a:p>
        </p:txBody>
      </p:sp>
      <p:sp>
        <p:nvSpPr>
          <p:cNvPr id="55" name="Google Shape;55;p13"/>
          <p:cNvSpPr txBox="1"/>
          <p:nvPr/>
        </p:nvSpPr>
        <p:spPr>
          <a:xfrm>
            <a:off x="5966700" y="99017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a:p>
            <a:pPr marL="0" lvl="0" indent="0" algn="ctr" rtl="0">
              <a:spcBef>
                <a:spcPts val="0"/>
              </a:spcBef>
              <a:spcAft>
                <a:spcPts val="0"/>
              </a:spcAft>
              <a:buNone/>
            </a:pPr>
            <a:r>
              <a:rPr lang="fr" b="1" dirty="0">
                <a:solidFill>
                  <a:srgbClr val="FF0000"/>
                </a:solidFill>
              </a:rPr>
              <a:t> REL TO CJTF-23</a:t>
            </a:r>
            <a:endParaRPr b="1">
              <a:solidFill>
                <a:srgbClr val="FF0000"/>
              </a:solidFill>
            </a:endParaRPr>
          </a:p>
        </p:txBody>
      </p:sp>
      <p:sp>
        <p:nvSpPr>
          <p:cNvPr id="56" name="Google Shape;56;p13"/>
          <p:cNvSpPr txBox="1"/>
          <p:nvPr/>
        </p:nvSpPr>
        <p:spPr>
          <a:xfrm>
            <a:off x="5966700" y="1758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en-US" b="1" dirty="0">
                <a:solidFill>
                  <a:srgbClr val="FF0000"/>
                </a:solidFill>
              </a:rPr>
              <a:t>OPAC CLASSIFIED</a:t>
            </a:r>
          </a:p>
          <a:p>
            <a:pPr lvl="0" algn="ctr"/>
            <a:r>
              <a:rPr lang="en-US" b="1" dirty="0">
                <a:solidFill>
                  <a:srgbClr val="FF0000"/>
                </a:solidFill>
              </a:rPr>
              <a:t> REL TO CJTF-23</a:t>
            </a:r>
          </a:p>
        </p:txBody>
      </p:sp>
      <p:pic>
        <p:nvPicPr>
          <p:cNvPr id="6" name="Picture 1" descr="D:\GIT PROJECTS\OPAT-background\Virtual Intelligence Service only logo.PNG"/>
          <p:cNvPicPr>
            <a:picLocks noChangeAspect="1" noChangeArrowheads="1"/>
          </p:cNvPicPr>
          <p:nvPr/>
        </p:nvPicPr>
        <p:blipFill>
          <a:blip r:embed="rId3"/>
          <a:srcRect/>
          <a:stretch>
            <a:fillRect/>
          </a:stretch>
        </p:blipFill>
        <p:spPr bwMode="auto">
          <a:xfrm>
            <a:off x="0" y="0"/>
            <a:ext cx="2225675" cy="1958975"/>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BAKCUP SLIDES AFTER THIS</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43"/>
        <p:cNvGrpSpPr/>
        <p:nvPr/>
      </p:nvGrpSpPr>
      <p:grpSpPr>
        <a:xfrm>
          <a:off x="0" y="0"/>
          <a:ext cx="0" cy="0"/>
          <a:chOff x="0" y="0"/>
          <a:chExt cx="0" cy="0"/>
        </a:xfrm>
      </p:grpSpPr>
      <p:sp>
        <p:nvSpPr>
          <p:cNvPr id="248" name="Google Shape;248;p25"/>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med" len="med"/>
            <a:tailEnd type="none" w="med" len="med"/>
          </a:ln>
        </p:spPr>
        <p:txBody>
          <a:bodyPr/>
          <a:lstStyle/>
          <a:p>
            <a:endParaRPr lang="en-GB"/>
          </a:p>
        </p:txBody>
      </p:sp>
      <p:sp>
        <p:nvSpPr>
          <p:cNvPr id="3" name="TextBox 2">
            <a:extLst>
              <a:ext uri="{FF2B5EF4-FFF2-40B4-BE49-F238E27FC236}">
                <a16:creationId xmlns:a16="http://schemas.microsoft.com/office/drawing/2014/main" id="{6A31603F-9751-77EA-8A50-C183E4F0A2AE}"/>
              </a:ext>
            </a:extLst>
          </p:cNvPr>
          <p:cNvSpPr txBox="1"/>
          <p:nvPr/>
        </p:nvSpPr>
        <p:spPr>
          <a:xfrm>
            <a:off x="2463282" y="387681"/>
            <a:ext cx="6668087" cy="400110"/>
          </a:xfrm>
          <a:prstGeom prst="rect">
            <a:avLst/>
          </a:prstGeom>
          <a:noFill/>
        </p:spPr>
        <p:txBody>
          <a:bodyPr wrap="square">
            <a:spAutoFit/>
          </a:bodyPr>
          <a:lstStyle/>
          <a:p>
            <a:pPr marL="0" lvl="0" indent="0" algn="l" rtl="0">
              <a:spcBef>
                <a:spcPts val="0"/>
              </a:spcBef>
              <a:spcAft>
                <a:spcPts val="0"/>
              </a:spcAft>
              <a:buNone/>
            </a:pPr>
            <a:r>
              <a:rPr lang="en-GB" sz="2000" b="1" dirty="0"/>
              <a:t>INSTALLATION OUTLINE GRAPHIC [X]</a:t>
            </a:r>
          </a:p>
        </p:txBody>
      </p:sp>
      <p:grpSp>
        <p:nvGrpSpPr>
          <p:cNvPr id="20" name="Group 19">
            <a:extLst>
              <a:ext uri="{FF2B5EF4-FFF2-40B4-BE49-F238E27FC236}">
                <a16:creationId xmlns:a16="http://schemas.microsoft.com/office/drawing/2014/main" id="{68EBD67F-AD44-A563-5F28-01DAF3724A25}"/>
              </a:ext>
            </a:extLst>
          </p:cNvPr>
          <p:cNvGrpSpPr/>
          <p:nvPr/>
        </p:nvGrpSpPr>
        <p:grpSpPr>
          <a:xfrm>
            <a:off x="14284518" y="2184201"/>
            <a:ext cx="559046" cy="692832"/>
            <a:chOff x="15526400" y="3343535"/>
            <a:chExt cx="1172983" cy="1324523"/>
          </a:xfrm>
        </p:grpSpPr>
        <p:sp>
          <p:nvSpPr>
            <p:cNvPr id="21" name="Freeform: Shape 20">
              <a:extLst>
                <a:ext uri="{FF2B5EF4-FFF2-40B4-BE49-F238E27FC236}">
                  <a16:creationId xmlns:a16="http://schemas.microsoft.com/office/drawing/2014/main" id="{70770724-71A7-0FCB-9362-80B6076C6763}"/>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Google Shape;66;p14">
              <a:extLst>
                <a:ext uri="{FF2B5EF4-FFF2-40B4-BE49-F238E27FC236}">
                  <a16:creationId xmlns:a16="http://schemas.microsoft.com/office/drawing/2014/main" id="{57458940-DDD0-6E39-9E8A-23AED69B69D0}"/>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grpSp>
        <p:nvGrpSpPr>
          <p:cNvPr id="23" name="Group 22">
            <a:extLst>
              <a:ext uri="{FF2B5EF4-FFF2-40B4-BE49-F238E27FC236}">
                <a16:creationId xmlns:a16="http://schemas.microsoft.com/office/drawing/2014/main" id="{2314777E-4353-EACE-0A30-38C9035AF6E9}"/>
              </a:ext>
            </a:extLst>
          </p:cNvPr>
          <p:cNvGrpSpPr/>
          <p:nvPr/>
        </p:nvGrpSpPr>
        <p:grpSpPr>
          <a:xfrm>
            <a:off x="1" y="0"/>
            <a:ext cx="15119349" cy="1980670"/>
            <a:chOff x="1" y="0"/>
            <a:chExt cx="15119349" cy="1980670"/>
          </a:xfrm>
        </p:grpSpPr>
        <p:sp>
          <p:nvSpPr>
            <p:cNvPr id="24" name="TextBox 23">
              <a:extLst>
                <a:ext uri="{FF2B5EF4-FFF2-40B4-BE49-F238E27FC236}">
                  <a16:creationId xmlns:a16="http://schemas.microsoft.com/office/drawing/2014/main" id="{B1DB9FC7-B8A6-6168-6C94-C1F1EC9E9BBB}"/>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25" name="Picture 24">
              <a:extLst>
                <a:ext uri="{FF2B5EF4-FFF2-40B4-BE49-F238E27FC236}">
                  <a16:creationId xmlns:a16="http://schemas.microsoft.com/office/drawing/2014/main" id="{AFAA5A61-6C68-A1F0-5F62-3DD36AACCCD1}"/>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26" name="Group 25">
              <a:extLst>
                <a:ext uri="{FF2B5EF4-FFF2-40B4-BE49-F238E27FC236}">
                  <a16:creationId xmlns:a16="http://schemas.microsoft.com/office/drawing/2014/main" id="{344962A8-DB71-BD90-9503-42240CE34670}"/>
                </a:ext>
              </a:extLst>
            </p:cNvPr>
            <p:cNvGrpSpPr/>
            <p:nvPr/>
          </p:nvGrpSpPr>
          <p:grpSpPr>
            <a:xfrm>
              <a:off x="1" y="0"/>
              <a:ext cx="15119349" cy="1921524"/>
              <a:chOff x="1" y="-1616"/>
              <a:chExt cx="15119349" cy="1921524"/>
            </a:xfrm>
          </p:grpSpPr>
          <p:sp>
            <p:nvSpPr>
              <p:cNvPr id="33" name="Rectangle 32">
                <a:extLst>
                  <a:ext uri="{FF2B5EF4-FFF2-40B4-BE49-F238E27FC236}">
                    <a16:creationId xmlns:a16="http://schemas.microsoft.com/office/drawing/2014/main" id="{4C913A78-0044-4EA1-1221-B9F6E9CD7A4F}"/>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6774A8B3-A119-C1C8-16BC-D5A5C41E1F62}"/>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4FFB4BD9-CF23-0E40-FF8E-AFEB554D7920}"/>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5DDB4762-3841-492E-BCEA-B282C33E74DF}"/>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2C238592-4E88-113E-E4AD-67545EDBB1C8}"/>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3FCE0805-7605-33E7-E7D4-73667CC7036E}"/>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 name="TextBox 26">
              <a:extLst>
                <a:ext uri="{FF2B5EF4-FFF2-40B4-BE49-F238E27FC236}">
                  <a16:creationId xmlns:a16="http://schemas.microsoft.com/office/drawing/2014/main" id="{28840593-9B83-786E-E64D-B38021C407BD}"/>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[FACILITY NAME], SRN</a:t>
              </a:r>
            </a:p>
          </p:txBody>
        </p:sp>
        <p:sp>
          <p:nvSpPr>
            <p:cNvPr id="28" name="TextBox 27">
              <a:extLst>
                <a:ext uri="{FF2B5EF4-FFF2-40B4-BE49-F238E27FC236}">
                  <a16:creationId xmlns:a16="http://schemas.microsoft.com/office/drawing/2014/main" id="{010A2634-6447-9AAE-4021-AF052FE492BE}"/>
                </a:ext>
              </a:extLst>
            </p:cNvPr>
            <p:cNvSpPr txBox="1"/>
            <p:nvPr/>
          </p:nvSpPr>
          <p:spPr>
            <a:xfrm>
              <a:off x="2429057" y="945322"/>
              <a:ext cx="4211409"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SRNTGTXXX  CATCODE: X</a:t>
              </a:r>
            </a:p>
            <a:p>
              <a:pPr marL="0" lvl="0" indent="0" algn="l" rtl="0">
                <a:spcBef>
                  <a:spcPts val="0"/>
                </a:spcBef>
                <a:spcAft>
                  <a:spcPts val="0"/>
                </a:spcAft>
                <a:buNone/>
              </a:pPr>
              <a:r>
                <a:rPr lang="en-GB" sz="1500" b="1" dirty="0"/>
                <a:t>MIDB GEO: </a:t>
              </a:r>
              <a:r>
                <a:rPr lang="pt-BR" sz="1500" b="1" dirty="0"/>
                <a:t>N DD MM.MMM E DDD MM.MMM</a:t>
              </a:r>
              <a:endParaRPr lang="en-GB" sz="1500" b="1" dirty="0"/>
            </a:p>
            <a:p>
              <a:pPr marL="0" lvl="0" indent="0" algn="l" rtl="0">
                <a:spcBef>
                  <a:spcPts val="0"/>
                </a:spcBef>
                <a:spcAft>
                  <a:spcPts val="0"/>
                </a:spcAft>
                <a:buNone/>
              </a:pPr>
              <a:r>
                <a:rPr lang="en-GB" sz="1500" b="1" dirty="0"/>
                <a:t>ICOD: YYYY-MMM-DD DOI:YYYY-MMM-DD</a:t>
              </a:r>
            </a:p>
          </p:txBody>
        </p:sp>
        <p:sp>
          <p:nvSpPr>
            <p:cNvPr id="29" name="TextBox 28">
              <a:extLst>
                <a:ext uri="{FF2B5EF4-FFF2-40B4-BE49-F238E27FC236}">
                  <a16:creationId xmlns:a16="http://schemas.microsoft.com/office/drawing/2014/main" id="{81D1A73A-0DB7-8F3D-54FB-DF21B9216537}"/>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30" name="TextBox 29">
              <a:extLst>
                <a:ext uri="{FF2B5EF4-FFF2-40B4-BE49-F238E27FC236}">
                  <a16:creationId xmlns:a16="http://schemas.microsoft.com/office/drawing/2014/main" id="{F02136CE-1CCB-6642-6CE6-B455D2050F13}"/>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YYYY-MMM-DD</a:t>
              </a:r>
            </a:p>
          </p:txBody>
        </p:sp>
        <p:pic>
          <p:nvPicPr>
            <p:cNvPr id="31" name="Picture 30" descr="D:\GIT PROJECTS\OPAT-background\Virtual Intelligence Service only logo.PNG">
              <a:extLst>
                <a:ext uri="{FF2B5EF4-FFF2-40B4-BE49-F238E27FC236}">
                  <a16:creationId xmlns:a16="http://schemas.microsoft.com/office/drawing/2014/main" id="{89D85E81-14FB-F72C-1276-91E5396571C2}"/>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32" name="Rektangel 11">
              <a:extLst>
                <a:ext uri="{FF2B5EF4-FFF2-40B4-BE49-F238E27FC236}">
                  <a16:creationId xmlns:a16="http://schemas.microsoft.com/office/drawing/2014/main" id="{200720EF-2279-9404-664E-9C473DA96EC8}"/>
                </a:ext>
              </a:extLst>
            </p:cNvPr>
            <p:cNvSpPr/>
            <p:nvPr/>
          </p:nvSpPr>
          <p:spPr>
            <a:xfrm>
              <a:off x="10303776" y="118782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86"/>
        <p:cNvGrpSpPr/>
        <p:nvPr/>
      </p:nvGrpSpPr>
      <p:grpSpPr>
        <a:xfrm>
          <a:off x="0" y="0"/>
          <a:ext cx="0" cy="0"/>
          <a:chOff x="0" y="0"/>
          <a:chExt cx="0" cy="0"/>
        </a:xfrm>
      </p:grpSpPr>
      <p:grpSp>
        <p:nvGrpSpPr>
          <p:cNvPr id="91" name="Google Shape;91;p16"/>
          <p:cNvGrpSpPr/>
          <p:nvPr/>
        </p:nvGrpSpPr>
        <p:grpSpPr>
          <a:xfrm>
            <a:off x="2731650" y="3637400"/>
            <a:ext cx="3315750" cy="2171100"/>
            <a:chOff x="3452100" y="4683025"/>
            <a:chExt cx="3315750" cy="2171100"/>
          </a:xfrm>
        </p:grpSpPr>
        <p:sp>
          <p:nvSpPr>
            <p:cNvPr id="92" name="Google Shape;92;p16"/>
            <p:cNvSpPr txBox="1"/>
            <p:nvPr/>
          </p:nvSpPr>
          <p:spPr>
            <a:xfrm>
              <a:off x="3452100" y="46830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FACILITY NAME</a:t>
              </a:r>
              <a:endParaRPr b="1">
                <a:solidFill>
                  <a:schemeClr val="dk1"/>
                </a:solidFill>
              </a:endParaRPr>
            </a:p>
            <a:p>
              <a:pPr marL="0" lvl="0" indent="0" algn="l" rtl="0">
                <a:spcBef>
                  <a:spcPts val="0"/>
                </a:spcBef>
                <a:spcAft>
                  <a:spcPts val="0"/>
                </a:spcAft>
                <a:buNone/>
              </a:pPr>
              <a:r>
                <a:rPr lang="fr" b="1">
                  <a:solidFill>
                    <a:schemeClr val="dk1"/>
                  </a:solidFill>
                </a:rPr>
                <a:t>XXXXCDXXXX/CDX01</a:t>
              </a:r>
              <a:endParaRPr b="1">
                <a:solidFill>
                  <a:schemeClr val="dk1"/>
                </a:solidFill>
              </a:endParaRPr>
            </a:p>
          </p:txBody>
        </p:sp>
        <p:cxnSp>
          <p:nvCxnSpPr>
            <p:cNvPr id="93" name="Google Shape;93;p16"/>
            <p:cNvCxnSpPr>
              <a:stCxn id="92" idx="2"/>
            </p:cNvCxnSpPr>
            <p:nvPr/>
          </p:nvCxnSpPr>
          <p:spPr>
            <a:xfrm>
              <a:off x="4515450" y="5185225"/>
              <a:ext cx="2252400" cy="1668900"/>
            </a:xfrm>
            <a:prstGeom prst="straightConnector1">
              <a:avLst/>
            </a:prstGeom>
            <a:noFill/>
            <a:ln w="19050" cap="flat" cmpd="sng">
              <a:solidFill>
                <a:srgbClr val="000000"/>
              </a:solidFill>
              <a:prstDash val="solid"/>
              <a:round/>
              <a:headEnd type="none" w="med" len="med"/>
              <a:tailEnd type="none" w="med" len="med"/>
            </a:ln>
          </p:spPr>
        </p:cxnSp>
      </p:grpSp>
      <p:sp>
        <p:nvSpPr>
          <p:cNvPr id="94" name="Google Shape;94;p16"/>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en-GB"/>
          </a:p>
        </p:txBody>
      </p:sp>
      <p:sp>
        <p:nvSpPr>
          <p:cNvPr id="5" name="TextBox 4">
            <a:extLst>
              <a:ext uri="{FF2B5EF4-FFF2-40B4-BE49-F238E27FC236}">
                <a16:creationId xmlns:a16="http://schemas.microsoft.com/office/drawing/2014/main" id="{9F3C1356-F28C-FF4D-CC1E-B2A985C6A5E4}"/>
              </a:ext>
            </a:extLst>
          </p:cNvPr>
          <p:cNvSpPr txBox="1"/>
          <p:nvPr/>
        </p:nvSpPr>
        <p:spPr>
          <a:xfrm>
            <a:off x="2429057" y="377451"/>
            <a:ext cx="755956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COLLOCATED FACILITY GRAPHIC [X]</a:t>
            </a:r>
          </a:p>
        </p:txBody>
      </p:sp>
      <p:grpSp>
        <p:nvGrpSpPr>
          <p:cNvPr id="6" name="Group 5">
            <a:extLst>
              <a:ext uri="{FF2B5EF4-FFF2-40B4-BE49-F238E27FC236}">
                <a16:creationId xmlns:a16="http://schemas.microsoft.com/office/drawing/2014/main" id="{337F5FA3-8805-CAB8-8FF4-44BF70DECCAD}"/>
              </a:ext>
            </a:extLst>
          </p:cNvPr>
          <p:cNvGrpSpPr/>
          <p:nvPr/>
        </p:nvGrpSpPr>
        <p:grpSpPr>
          <a:xfrm>
            <a:off x="14195180" y="2629410"/>
            <a:ext cx="559046" cy="692832"/>
            <a:chOff x="15526400" y="3343535"/>
            <a:chExt cx="1172983" cy="1324523"/>
          </a:xfrm>
        </p:grpSpPr>
        <p:sp>
          <p:nvSpPr>
            <p:cNvPr id="7" name="Freeform: Shape 6">
              <a:extLst>
                <a:ext uri="{FF2B5EF4-FFF2-40B4-BE49-F238E27FC236}">
                  <a16:creationId xmlns:a16="http://schemas.microsoft.com/office/drawing/2014/main" id="{6FE2AC30-D3D1-C2E4-7CF5-161838966304}"/>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Google Shape;66;p14">
              <a:extLst>
                <a:ext uri="{FF2B5EF4-FFF2-40B4-BE49-F238E27FC236}">
                  <a16:creationId xmlns:a16="http://schemas.microsoft.com/office/drawing/2014/main" id="{69C2ECE3-90C0-1EB4-2306-6C26179F4B8A}"/>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grpSp>
        <p:nvGrpSpPr>
          <p:cNvPr id="9" name="Group 8">
            <a:extLst>
              <a:ext uri="{FF2B5EF4-FFF2-40B4-BE49-F238E27FC236}">
                <a16:creationId xmlns:a16="http://schemas.microsoft.com/office/drawing/2014/main" id="{8AF4B216-E33B-24C6-84BD-8F6B3783CC97}"/>
              </a:ext>
            </a:extLst>
          </p:cNvPr>
          <p:cNvGrpSpPr/>
          <p:nvPr/>
        </p:nvGrpSpPr>
        <p:grpSpPr>
          <a:xfrm>
            <a:off x="1" y="0"/>
            <a:ext cx="15119349" cy="1980670"/>
            <a:chOff x="1" y="0"/>
            <a:chExt cx="15119349" cy="1980670"/>
          </a:xfrm>
        </p:grpSpPr>
        <p:sp>
          <p:nvSpPr>
            <p:cNvPr id="10" name="TextBox 9">
              <a:extLst>
                <a:ext uri="{FF2B5EF4-FFF2-40B4-BE49-F238E27FC236}">
                  <a16:creationId xmlns:a16="http://schemas.microsoft.com/office/drawing/2014/main" id="{D4786B85-1A6A-140F-443B-2CB331AB3F4D}"/>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11" name="Picture 10">
              <a:extLst>
                <a:ext uri="{FF2B5EF4-FFF2-40B4-BE49-F238E27FC236}">
                  <a16:creationId xmlns:a16="http://schemas.microsoft.com/office/drawing/2014/main" id="{616EDDBE-8970-6207-44BE-F6A383E25957}"/>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12" name="Group 11">
              <a:extLst>
                <a:ext uri="{FF2B5EF4-FFF2-40B4-BE49-F238E27FC236}">
                  <a16:creationId xmlns:a16="http://schemas.microsoft.com/office/drawing/2014/main" id="{793231A2-0A4D-E984-DB4B-500694ADCFD5}"/>
                </a:ext>
              </a:extLst>
            </p:cNvPr>
            <p:cNvGrpSpPr/>
            <p:nvPr/>
          </p:nvGrpSpPr>
          <p:grpSpPr>
            <a:xfrm>
              <a:off x="1" y="0"/>
              <a:ext cx="15119349" cy="1921524"/>
              <a:chOff x="1" y="-1616"/>
              <a:chExt cx="15119349" cy="1921524"/>
            </a:xfrm>
          </p:grpSpPr>
          <p:sp>
            <p:nvSpPr>
              <p:cNvPr id="19" name="Rectangle 18">
                <a:extLst>
                  <a:ext uri="{FF2B5EF4-FFF2-40B4-BE49-F238E27FC236}">
                    <a16:creationId xmlns:a16="http://schemas.microsoft.com/office/drawing/2014/main" id="{2D9A4690-E013-50A6-5534-616A7AF40E40}"/>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77459BCE-A743-6E78-02A5-2534DA70384C}"/>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A77DE6E5-AAE0-2592-2550-B17CA0767999}"/>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1E7D1C86-6750-8C76-9BF0-20E2A61B7101}"/>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E987A46E-C8B6-8EC3-7D33-271EDC1D5A58}"/>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0CC52F3F-9BBE-B51B-93FD-A073DF6D63A7}"/>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 name="TextBox 12">
              <a:extLst>
                <a:ext uri="{FF2B5EF4-FFF2-40B4-BE49-F238E27FC236}">
                  <a16:creationId xmlns:a16="http://schemas.microsoft.com/office/drawing/2014/main" id="{7F550F6E-9443-7CF9-9347-3CB049EE31B8}"/>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[FACILITY NAME], SRN</a:t>
              </a:r>
            </a:p>
          </p:txBody>
        </p:sp>
        <p:sp>
          <p:nvSpPr>
            <p:cNvPr id="14" name="TextBox 13">
              <a:extLst>
                <a:ext uri="{FF2B5EF4-FFF2-40B4-BE49-F238E27FC236}">
                  <a16:creationId xmlns:a16="http://schemas.microsoft.com/office/drawing/2014/main" id="{D91A6FC3-D7E3-8F23-FC53-F32556F5742C}"/>
                </a:ext>
              </a:extLst>
            </p:cNvPr>
            <p:cNvSpPr txBox="1"/>
            <p:nvPr/>
          </p:nvSpPr>
          <p:spPr>
            <a:xfrm>
              <a:off x="2429057" y="945322"/>
              <a:ext cx="4211409"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SRNTGTXXX  CATCODE: X</a:t>
              </a:r>
            </a:p>
            <a:p>
              <a:pPr marL="0" lvl="0" indent="0" algn="l" rtl="0">
                <a:spcBef>
                  <a:spcPts val="0"/>
                </a:spcBef>
                <a:spcAft>
                  <a:spcPts val="0"/>
                </a:spcAft>
                <a:buNone/>
              </a:pPr>
              <a:r>
                <a:rPr lang="en-GB" sz="1500" b="1" dirty="0"/>
                <a:t>MIDB GEO: </a:t>
              </a:r>
              <a:r>
                <a:rPr lang="pt-BR" sz="1500" b="1" dirty="0"/>
                <a:t>N DD MM.MMM E DDD MM.MMM</a:t>
              </a:r>
              <a:endParaRPr lang="en-GB" sz="1500" b="1" dirty="0"/>
            </a:p>
            <a:p>
              <a:pPr marL="0" lvl="0" indent="0" algn="l" rtl="0">
                <a:spcBef>
                  <a:spcPts val="0"/>
                </a:spcBef>
                <a:spcAft>
                  <a:spcPts val="0"/>
                </a:spcAft>
                <a:buNone/>
              </a:pPr>
              <a:r>
                <a:rPr lang="en-GB" sz="1500" b="1" dirty="0"/>
                <a:t>ICOD: YYYY-MMM-DD DOI:YYYY-MMM-DD</a:t>
              </a:r>
            </a:p>
          </p:txBody>
        </p:sp>
        <p:sp>
          <p:nvSpPr>
            <p:cNvPr id="15" name="TextBox 14">
              <a:extLst>
                <a:ext uri="{FF2B5EF4-FFF2-40B4-BE49-F238E27FC236}">
                  <a16:creationId xmlns:a16="http://schemas.microsoft.com/office/drawing/2014/main" id="{64FE7D60-4B9D-2881-B3B4-01812855BDBE}"/>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6" name="TextBox 15">
              <a:extLst>
                <a:ext uri="{FF2B5EF4-FFF2-40B4-BE49-F238E27FC236}">
                  <a16:creationId xmlns:a16="http://schemas.microsoft.com/office/drawing/2014/main" id="{32ABB46B-0F02-3CC2-A695-A58A37101CB5}"/>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YYYY-MMM-DD</a:t>
              </a:r>
            </a:p>
          </p:txBody>
        </p:sp>
        <p:pic>
          <p:nvPicPr>
            <p:cNvPr id="17" name="Picture 16" descr="D:\GIT PROJECTS\OPAT-background\Virtual Intelligence Service only logo.PNG">
              <a:extLst>
                <a:ext uri="{FF2B5EF4-FFF2-40B4-BE49-F238E27FC236}">
                  <a16:creationId xmlns:a16="http://schemas.microsoft.com/office/drawing/2014/main" id="{81954238-83EA-4F55-6CC9-DEC8587DCAB7}"/>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8" name="Rektangel 11">
              <a:extLst>
                <a:ext uri="{FF2B5EF4-FFF2-40B4-BE49-F238E27FC236}">
                  <a16:creationId xmlns:a16="http://schemas.microsoft.com/office/drawing/2014/main" id="{23EF4F65-086D-63A3-90B1-5EE759B1DAF3}"/>
                </a:ext>
              </a:extLst>
            </p:cNvPr>
            <p:cNvSpPr/>
            <p:nvPr/>
          </p:nvSpPr>
          <p:spPr>
            <a:xfrm>
              <a:off x="10303776" y="118782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01"/>
        <p:cNvGrpSpPr/>
        <p:nvPr/>
      </p:nvGrpSpPr>
      <p:grpSpPr>
        <a:xfrm>
          <a:off x="0" y="0"/>
          <a:ext cx="0" cy="0"/>
          <a:chOff x="0" y="0"/>
          <a:chExt cx="0" cy="0"/>
        </a:xfrm>
      </p:grpSpPr>
      <p:grpSp>
        <p:nvGrpSpPr>
          <p:cNvPr id="103" name="Google Shape;103;p17"/>
          <p:cNvGrpSpPr/>
          <p:nvPr/>
        </p:nvGrpSpPr>
        <p:grpSpPr>
          <a:xfrm>
            <a:off x="5433300" y="3550225"/>
            <a:ext cx="3186600" cy="2358900"/>
            <a:chOff x="3452100" y="4159825"/>
            <a:chExt cx="3186600" cy="2358900"/>
          </a:xfrm>
        </p:grpSpPr>
        <p:sp>
          <p:nvSpPr>
            <p:cNvPr id="104" name="Google Shape;104;p17"/>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05" name="Google Shape;105;p17"/>
            <p:cNvCxnSpPr>
              <a:stCxn id="104"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grpSp>
        <p:nvGrpSpPr>
          <p:cNvPr id="109" name="Google Shape;109;p17"/>
          <p:cNvGrpSpPr/>
          <p:nvPr/>
        </p:nvGrpSpPr>
        <p:grpSpPr>
          <a:xfrm>
            <a:off x="1959275" y="7481450"/>
            <a:ext cx="4573200" cy="1025400"/>
            <a:chOff x="1959275" y="7481450"/>
            <a:chExt cx="4573200" cy="1025400"/>
          </a:xfrm>
        </p:grpSpPr>
        <p:sp>
          <p:nvSpPr>
            <p:cNvPr id="110" name="Google Shape;110;p17"/>
            <p:cNvSpPr txBox="1"/>
            <p:nvPr/>
          </p:nvSpPr>
          <p:spPr>
            <a:xfrm>
              <a:off x="1959275" y="7481450"/>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CE2</a:t>
              </a:r>
              <a:endParaRPr b="1">
                <a:solidFill>
                  <a:schemeClr val="dk1"/>
                </a:solidFill>
              </a:endParaRPr>
            </a:p>
            <a:p>
              <a:pPr marL="0" lvl="0" indent="0" algn="l" rtl="0">
                <a:spcBef>
                  <a:spcPts val="0"/>
                </a:spcBef>
                <a:spcAft>
                  <a:spcPts val="0"/>
                </a:spcAft>
                <a:buNone/>
              </a:pPr>
              <a:r>
                <a:rPr lang="fr" b="1">
                  <a:solidFill>
                    <a:schemeClr val="dk1"/>
                  </a:solidFill>
                </a:rPr>
                <a:t>SUPPORT BLDG 02</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11" name="Google Shape;111;p17"/>
            <p:cNvCxnSpPr>
              <a:stCxn id="110" idx="3"/>
            </p:cNvCxnSpPr>
            <p:nvPr/>
          </p:nvCxnSpPr>
          <p:spPr>
            <a:xfrm rot="10800000" flipH="1">
              <a:off x="5145875" y="7713650"/>
              <a:ext cx="1386600" cy="280500"/>
            </a:xfrm>
            <a:prstGeom prst="straightConnector1">
              <a:avLst/>
            </a:prstGeom>
            <a:noFill/>
            <a:ln w="19050" cap="flat" cmpd="sng">
              <a:solidFill>
                <a:srgbClr val="000000"/>
              </a:solidFill>
              <a:prstDash val="solid"/>
              <a:round/>
              <a:headEnd type="none" w="med" len="med"/>
              <a:tailEnd type="none" w="med" len="med"/>
            </a:ln>
          </p:spPr>
        </p:cxnSp>
      </p:grpSp>
      <p:sp>
        <p:nvSpPr>
          <p:cNvPr id="112" name="Google Shape;112;p17"/>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en-GB"/>
          </a:p>
        </p:txBody>
      </p:sp>
      <p:grpSp>
        <p:nvGrpSpPr>
          <p:cNvPr id="2" name="Group 1">
            <a:extLst>
              <a:ext uri="{FF2B5EF4-FFF2-40B4-BE49-F238E27FC236}">
                <a16:creationId xmlns:a16="http://schemas.microsoft.com/office/drawing/2014/main" id="{B62C92AC-2637-EBDA-86C1-7051AE7A3731}"/>
              </a:ext>
            </a:extLst>
          </p:cNvPr>
          <p:cNvGrpSpPr/>
          <p:nvPr/>
        </p:nvGrpSpPr>
        <p:grpSpPr>
          <a:xfrm>
            <a:off x="1" y="0"/>
            <a:ext cx="15119349" cy="1980670"/>
            <a:chOff x="1" y="0"/>
            <a:chExt cx="15119349" cy="1980670"/>
          </a:xfrm>
        </p:grpSpPr>
        <p:sp>
          <p:nvSpPr>
            <p:cNvPr id="3" name="TextBox 2">
              <a:extLst>
                <a:ext uri="{FF2B5EF4-FFF2-40B4-BE49-F238E27FC236}">
                  <a16:creationId xmlns:a16="http://schemas.microsoft.com/office/drawing/2014/main" id="{8B95346F-C448-C027-296F-CD1EDCB4E374}"/>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4" name="Picture 3">
              <a:extLst>
                <a:ext uri="{FF2B5EF4-FFF2-40B4-BE49-F238E27FC236}">
                  <a16:creationId xmlns:a16="http://schemas.microsoft.com/office/drawing/2014/main" id="{DE27295E-9103-12BC-98CB-6103B8E92756}"/>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5" name="Group 4">
              <a:extLst>
                <a:ext uri="{FF2B5EF4-FFF2-40B4-BE49-F238E27FC236}">
                  <a16:creationId xmlns:a16="http://schemas.microsoft.com/office/drawing/2014/main" id="{D09153AF-4200-4374-8864-171B71A923D6}"/>
                </a:ext>
              </a:extLst>
            </p:cNvPr>
            <p:cNvGrpSpPr/>
            <p:nvPr/>
          </p:nvGrpSpPr>
          <p:grpSpPr>
            <a:xfrm>
              <a:off x="1" y="0"/>
              <a:ext cx="15119349" cy="1921524"/>
              <a:chOff x="1" y="-1616"/>
              <a:chExt cx="15119349" cy="1921524"/>
            </a:xfrm>
          </p:grpSpPr>
          <p:sp>
            <p:nvSpPr>
              <p:cNvPr id="12" name="Rectangle 11">
                <a:extLst>
                  <a:ext uri="{FF2B5EF4-FFF2-40B4-BE49-F238E27FC236}">
                    <a16:creationId xmlns:a16="http://schemas.microsoft.com/office/drawing/2014/main" id="{01CA9AFC-9433-C1CC-E5F7-474B9ACBFE80}"/>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784DC694-FCFF-0954-7647-B521F4ADAAD0}"/>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E023AB70-2680-9CAF-04CD-BE305E073166}"/>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7E238751-D53B-0C1F-B1A4-20983CEB2805}"/>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0B7ACA8A-03E8-0D48-A4B2-C41504EF9A0A}"/>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4BBA6074-9AE2-D3F7-F44E-22C5F5A9EDBC}"/>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TextBox 5">
              <a:extLst>
                <a:ext uri="{FF2B5EF4-FFF2-40B4-BE49-F238E27FC236}">
                  <a16:creationId xmlns:a16="http://schemas.microsoft.com/office/drawing/2014/main" id="{8C953531-D49A-FA44-C3D3-9D4E1D426993}"/>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[FACILITY NAME], SRN</a:t>
              </a:r>
            </a:p>
          </p:txBody>
        </p:sp>
        <p:sp>
          <p:nvSpPr>
            <p:cNvPr id="7" name="TextBox 6">
              <a:extLst>
                <a:ext uri="{FF2B5EF4-FFF2-40B4-BE49-F238E27FC236}">
                  <a16:creationId xmlns:a16="http://schemas.microsoft.com/office/drawing/2014/main" id="{BE5BB171-EB2C-353E-7215-E929E410531E}"/>
                </a:ext>
              </a:extLst>
            </p:cNvPr>
            <p:cNvSpPr txBox="1"/>
            <p:nvPr/>
          </p:nvSpPr>
          <p:spPr>
            <a:xfrm>
              <a:off x="2429057" y="945322"/>
              <a:ext cx="4211409"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SRNTGTXXX  CATCODE: X</a:t>
              </a:r>
            </a:p>
            <a:p>
              <a:pPr marL="0" lvl="0" indent="0" algn="l" rtl="0">
                <a:spcBef>
                  <a:spcPts val="0"/>
                </a:spcBef>
                <a:spcAft>
                  <a:spcPts val="0"/>
                </a:spcAft>
                <a:buNone/>
              </a:pPr>
              <a:r>
                <a:rPr lang="en-GB" sz="1500" b="1" dirty="0"/>
                <a:t>MIDB GEO: </a:t>
              </a:r>
              <a:r>
                <a:rPr lang="pt-BR" sz="1500" b="1" dirty="0"/>
                <a:t>N DD MM.MMM E DDD MM.MMM</a:t>
              </a:r>
              <a:endParaRPr lang="en-GB" sz="1500" b="1" dirty="0"/>
            </a:p>
            <a:p>
              <a:pPr marL="0" lvl="0" indent="0" algn="l" rtl="0">
                <a:spcBef>
                  <a:spcPts val="0"/>
                </a:spcBef>
                <a:spcAft>
                  <a:spcPts val="0"/>
                </a:spcAft>
                <a:buNone/>
              </a:pPr>
              <a:r>
                <a:rPr lang="en-GB" sz="1500" b="1" dirty="0"/>
                <a:t>ICOD: YYYY-MMM-DD DOI:YYYY-MMM-DD</a:t>
              </a:r>
            </a:p>
          </p:txBody>
        </p:sp>
        <p:sp>
          <p:nvSpPr>
            <p:cNvPr id="8" name="TextBox 7">
              <a:extLst>
                <a:ext uri="{FF2B5EF4-FFF2-40B4-BE49-F238E27FC236}">
                  <a16:creationId xmlns:a16="http://schemas.microsoft.com/office/drawing/2014/main" id="{78B30DCA-692D-3C2C-03F7-7D261EFFC98E}"/>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9" name="TextBox 8">
              <a:extLst>
                <a:ext uri="{FF2B5EF4-FFF2-40B4-BE49-F238E27FC236}">
                  <a16:creationId xmlns:a16="http://schemas.microsoft.com/office/drawing/2014/main" id="{CDBC000C-A712-3122-F523-879040D94535}"/>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YYYY-MMM-DD</a:t>
              </a:r>
            </a:p>
          </p:txBody>
        </p:sp>
        <p:pic>
          <p:nvPicPr>
            <p:cNvPr id="10" name="Picture 9" descr="D:\GIT PROJECTS\OPAT-background\Virtual Intelligence Service only logo.PNG">
              <a:extLst>
                <a:ext uri="{FF2B5EF4-FFF2-40B4-BE49-F238E27FC236}">
                  <a16:creationId xmlns:a16="http://schemas.microsoft.com/office/drawing/2014/main" id="{9BE8DBBD-8275-BDAA-C3B1-DADACD01DE8C}"/>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1" name="Rektangel 11">
              <a:extLst>
                <a:ext uri="{FF2B5EF4-FFF2-40B4-BE49-F238E27FC236}">
                  <a16:creationId xmlns:a16="http://schemas.microsoft.com/office/drawing/2014/main" id="{2ABE3F2A-A1E3-CF66-B307-FB9CF78DA2F3}"/>
                </a:ext>
              </a:extLst>
            </p:cNvPr>
            <p:cNvSpPr/>
            <p:nvPr/>
          </p:nvSpPr>
          <p:spPr>
            <a:xfrm>
              <a:off x="10303776" y="118782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E4E63BDD-4A68-C4C0-4C2F-42FA5040345C}"/>
              </a:ext>
            </a:extLst>
          </p:cNvPr>
          <p:cNvSpPr txBox="1"/>
          <p:nvPr/>
        </p:nvSpPr>
        <p:spPr>
          <a:xfrm>
            <a:off x="2463282" y="356146"/>
            <a:ext cx="5325455" cy="400110"/>
          </a:xfrm>
          <a:prstGeom prst="rect">
            <a:avLst/>
          </a:prstGeom>
          <a:noFill/>
        </p:spPr>
        <p:txBody>
          <a:bodyPr wrap="square">
            <a:spAutoFit/>
          </a:bodyPr>
          <a:lstStyle/>
          <a:p>
            <a:pPr marL="0" lvl="0" indent="0" algn="l" rtl="0">
              <a:spcBef>
                <a:spcPts val="0"/>
              </a:spcBef>
              <a:spcAft>
                <a:spcPts val="0"/>
              </a:spcAft>
              <a:buNone/>
            </a:pPr>
            <a:r>
              <a:rPr lang="en-GB" sz="2000" b="1" dirty="0"/>
              <a:t>CRITICAL ELEMENT GRAPHIC [X]</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19"/>
        <p:cNvGrpSpPr/>
        <p:nvPr/>
      </p:nvGrpSpPr>
      <p:grpSpPr>
        <a:xfrm>
          <a:off x="0" y="0"/>
          <a:ext cx="0" cy="0"/>
          <a:chOff x="0" y="0"/>
          <a:chExt cx="0" cy="0"/>
        </a:xfrm>
      </p:grpSpPr>
      <p:grpSp>
        <p:nvGrpSpPr>
          <p:cNvPr id="124" name="Google Shape;124;p18"/>
          <p:cNvGrpSpPr/>
          <p:nvPr/>
        </p:nvGrpSpPr>
        <p:grpSpPr>
          <a:xfrm>
            <a:off x="4979550" y="4412225"/>
            <a:ext cx="3925350" cy="1236300"/>
            <a:chOff x="4979550" y="4412225"/>
            <a:chExt cx="3925350" cy="1236300"/>
          </a:xfrm>
        </p:grpSpPr>
        <p:cxnSp>
          <p:nvCxnSpPr>
            <p:cNvPr id="125" name="Google Shape;125;p18"/>
            <p:cNvCxnSpPr>
              <a:stCxn id="126" idx="3"/>
              <a:endCxn id="127"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26" name="Google Shape;126;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1 OF 2</a:t>
              </a:r>
              <a:endParaRPr b="1">
                <a:solidFill>
                  <a:schemeClr val="dk1"/>
                </a:solidFill>
              </a:endParaRPr>
            </a:p>
          </p:txBody>
        </p:sp>
        <p:sp>
          <p:nvSpPr>
            <p:cNvPr id="127" name="Google Shape;127;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28" name="Google Shape;128;p18"/>
          <p:cNvGrpSpPr/>
          <p:nvPr/>
        </p:nvGrpSpPr>
        <p:grpSpPr>
          <a:xfrm>
            <a:off x="3071075" y="6504250"/>
            <a:ext cx="3925350" cy="1236300"/>
            <a:chOff x="4979550" y="4412225"/>
            <a:chExt cx="3925350" cy="1236300"/>
          </a:xfrm>
        </p:grpSpPr>
        <p:cxnSp>
          <p:nvCxnSpPr>
            <p:cNvPr id="129" name="Google Shape;129;p18"/>
            <p:cNvCxnSpPr>
              <a:stCxn id="130" idx="3"/>
              <a:endCxn id="131"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30" name="Google Shape;130;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2 OF 2</a:t>
              </a:r>
              <a:endParaRPr b="1">
                <a:solidFill>
                  <a:schemeClr val="dk1"/>
                </a:solidFill>
              </a:endParaRPr>
            </a:p>
          </p:txBody>
        </p:sp>
        <p:sp>
          <p:nvSpPr>
            <p:cNvPr id="131" name="Google Shape;131;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32" name="Google Shape;132;p18"/>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en-GB"/>
          </a:p>
        </p:txBody>
      </p:sp>
      <p:sp>
        <p:nvSpPr>
          <p:cNvPr id="3" name="TextBox 2">
            <a:extLst>
              <a:ext uri="{FF2B5EF4-FFF2-40B4-BE49-F238E27FC236}">
                <a16:creationId xmlns:a16="http://schemas.microsoft.com/office/drawing/2014/main" id="{C29A09F0-8446-7BE0-5687-8EA16DD49DC1}"/>
              </a:ext>
            </a:extLst>
          </p:cNvPr>
          <p:cNvSpPr txBox="1"/>
          <p:nvPr/>
        </p:nvSpPr>
        <p:spPr>
          <a:xfrm>
            <a:off x="2443046" y="321938"/>
            <a:ext cx="6673680" cy="400110"/>
          </a:xfrm>
          <a:prstGeom prst="rect">
            <a:avLst/>
          </a:prstGeom>
          <a:noFill/>
        </p:spPr>
        <p:txBody>
          <a:bodyPr wrap="square">
            <a:spAutoFit/>
          </a:bodyPr>
          <a:lstStyle/>
          <a:p>
            <a:pPr marL="0" lvl="0" indent="0" algn="l" rtl="0">
              <a:spcBef>
                <a:spcPts val="0"/>
              </a:spcBef>
              <a:spcAft>
                <a:spcPts val="0"/>
              </a:spcAft>
              <a:buNone/>
            </a:pPr>
            <a:r>
              <a:rPr lang="en-GB" sz="2000" b="1" dirty="0"/>
              <a:t>CRITICAL ELEMENT SPLIT REFERENCE</a:t>
            </a:r>
          </a:p>
        </p:txBody>
      </p:sp>
      <p:grpSp>
        <p:nvGrpSpPr>
          <p:cNvPr id="4" name="Group 3">
            <a:extLst>
              <a:ext uri="{FF2B5EF4-FFF2-40B4-BE49-F238E27FC236}">
                <a16:creationId xmlns:a16="http://schemas.microsoft.com/office/drawing/2014/main" id="{A0ED1437-BA62-73D3-A03C-1E34A8B1D268}"/>
              </a:ext>
            </a:extLst>
          </p:cNvPr>
          <p:cNvGrpSpPr/>
          <p:nvPr/>
        </p:nvGrpSpPr>
        <p:grpSpPr>
          <a:xfrm>
            <a:off x="1" y="0"/>
            <a:ext cx="15119349" cy="1980670"/>
            <a:chOff x="1" y="0"/>
            <a:chExt cx="15119349" cy="1980670"/>
          </a:xfrm>
        </p:grpSpPr>
        <p:sp>
          <p:nvSpPr>
            <p:cNvPr id="5" name="TextBox 4">
              <a:extLst>
                <a:ext uri="{FF2B5EF4-FFF2-40B4-BE49-F238E27FC236}">
                  <a16:creationId xmlns:a16="http://schemas.microsoft.com/office/drawing/2014/main" id="{6C9BE122-23D1-1136-3C26-DDB9C0FE62C2}"/>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6" name="Picture 5">
              <a:extLst>
                <a:ext uri="{FF2B5EF4-FFF2-40B4-BE49-F238E27FC236}">
                  <a16:creationId xmlns:a16="http://schemas.microsoft.com/office/drawing/2014/main" id="{3E9E3E8C-571B-9D61-AB77-7BFB760F72A7}"/>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7" name="Group 6">
              <a:extLst>
                <a:ext uri="{FF2B5EF4-FFF2-40B4-BE49-F238E27FC236}">
                  <a16:creationId xmlns:a16="http://schemas.microsoft.com/office/drawing/2014/main" id="{3E48E61B-D3B8-2704-2D7C-812B5A5E02CB}"/>
                </a:ext>
              </a:extLst>
            </p:cNvPr>
            <p:cNvGrpSpPr/>
            <p:nvPr/>
          </p:nvGrpSpPr>
          <p:grpSpPr>
            <a:xfrm>
              <a:off x="1" y="0"/>
              <a:ext cx="15119349" cy="1921524"/>
              <a:chOff x="1" y="-1616"/>
              <a:chExt cx="15119349" cy="1921524"/>
            </a:xfrm>
          </p:grpSpPr>
          <p:sp>
            <p:nvSpPr>
              <p:cNvPr id="14" name="Rectangle 13">
                <a:extLst>
                  <a:ext uri="{FF2B5EF4-FFF2-40B4-BE49-F238E27FC236}">
                    <a16:creationId xmlns:a16="http://schemas.microsoft.com/office/drawing/2014/main" id="{789C0E73-CF7D-ED4E-C24D-07ADCF594FBF}"/>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BC818C22-6E37-C68E-373C-2EA0C931B6C8}"/>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B50E90C2-2A6A-230D-F4B1-E5A9E1172C9B}"/>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84A87CE6-07F5-43BE-4BE8-32E048ABB373}"/>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49C84C8B-673E-85E3-8C6F-89AFCF678F29}"/>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AE4058F9-7583-78C1-7ED4-579011532191}"/>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TextBox 7">
              <a:extLst>
                <a:ext uri="{FF2B5EF4-FFF2-40B4-BE49-F238E27FC236}">
                  <a16:creationId xmlns:a16="http://schemas.microsoft.com/office/drawing/2014/main" id="{03CEC09C-055F-497A-74D0-AA81B5058B5C}"/>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[FACILITY NAME], SRN</a:t>
              </a:r>
            </a:p>
          </p:txBody>
        </p:sp>
        <p:sp>
          <p:nvSpPr>
            <p:cNvPr id="9" name="TextBox 8">
              <a:extLst>
                <a:ext uri="{FF2B5EF4-FFF2-40B4-BE49-F238E27FC236}">
                  <a16:creationId xmlns:a16="http://schemas.microsoft.com/office/drawing/2014/main" id="{263B778A-68EE-144B-55E9-8857C43A1842}"/>
                </a:ext>
              </a:extLst>
            </p:cNvPr>
            <p:cNvSpPr txBox="1"/>
            <p:nvPr/>
          </p:nvSpPr>
          <p:spPr>
            <a:xfrm>
              <a:off x="2429057" y="945322"/>
              <a:ext cx="4211409"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SRNTGTXXX  CATCODE: X</a:t>
              </a:r>
            </a:p>
            <a:p>
              <a:pPr marL="0" lvl="0" indent="0" algn="l" rtl="0">
                <a:spcBef>
                  <a:spcPts val="0"/>
                </a:spcBef>
                <a:spcAft>
                  <a:spcPts val="0"/>
                </a:spcAft>
                <a:buNone/>
              </a:pPr>
              <a:r>
                <a:rPr lang="en-GB" sz="1500" b="1" dirty="0"/>
                <a:t>MIDB GEO: </a:t>
              </a:r>
              <a:r>
                <a:rPr lang="pt-BR" sz="1500" b="1" dirty="0"/>
                <a:t>N DD MM.MMM E DDD MM.MMM</a:t>
              </a:r>
              <a:endParaRPr lang="en-GB" sz="1500" b="1" dirty="0"/>
            </a:p>
            <a:p>
              <a:pPr marL="0" lvl="0" indent="0" algn="l" rtl="0">
                <a:spcBef>
                  <a:spcPts val="0"/>
                </a:spcBef>
                <a:spcAft>
                  <a:spcPts val="0"/>
                </a:spcAft>
                <a:buNone/>
              </a:pPr>
              <a:r>
                <a:rPr lang="en-GB" sz="1500" b="1" dirty="0"/>
                <a:t>ICOD: YYYY-MMM-DD DOI:YYYY-MMM-DD</a:t>
              </a:r>
            </a:p>
          </p:txBody>
        </p:sp>
        <p:sp>
          <p:nvSpPr>
            <p:cNvPr id="10" name="TextBox 9">
              <a:extLst>
                <a:ext uri="{FF2B5EF4-FFF2-40B4-BE49-F238E27FC236}">
                  <a16:creationId xmlns:a16="http://schemas.microsoft.com/office/drawing/2014/main" id="{A915E23A-CE59-CD8C-3F79-EAE721998D93}"/>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1" name="TextBox 10">
              <a:extLst>
                <a:ext uri="{FF2B5EF4-FFF2-40B4-BE49-F238E27FC236}">
                  <a16:creationId xmlns:a16="http://schemas.microsoft.com/office/drawing/2014/main" id="{3DB6CB38-0460-6DBC-8B60-D5C331EEFFFB}"/>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YYYY-MMM-DD</a:t>
              </a:r>
            </a:p>
          </p:txBody>
        </p:sp>
        <p:pic>
          <p:nvPicPr>
            <p:cNvPr id="12" name="Picture 11" descr="D:\GIT PROJECTS\OPAT-background\Virtual Intelligence Service only logo.PNG">
              <a:extLst>
                <a:ext uri="{FF2B5EF4-FFF2-40B4-BE49-F238E27FC236}">
                  <a16:creationId xmlns:a16="http://schemas.microsoft.com/office/drawing/2014/main" id="{8107E218-5B44-73F8-DC56-F0B32DF3A48A}"/>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3" name="Rektangel 11">
              <a:extLst>
                <a:ext uri="{FF2B5EF4-FFF2-40B4-BE49-F238E27FC236}">
                  <a16:creationId xmlns:a16="http://schemas.microsoft.com/office/drawing/2014/main" id="{EE4D35C5-5D11-44E2-608D-69757A96F14F}"/>
                </a:ext>
              </a:extLst>
            </p:cNvPr>
            <p:cNvSpPr/>
            <p:nvPr/>
          </p:nvSpPr>
          <p:spPr>
            <a:xfrm>
              <a:off x="10303776" y="118782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39"/>
        <p:cNvGrpSpPr/>
        <p:nvPr/>
      </p:nvGrpSpPr>
      <p:grpSpPr>
        <a:xfrm>
          <a:off x="0" y="0"/>
          <a:ext cx="0" cy="0"/>
          <a:chOff x="0" y="0"/>
          <a:chExt cx="0" cy="0"/>
        </a:xfrm>
      </p:grpSpPr>
      <p:grpSp>
        <p:nvGrpSpPr>
          <p:cNvPr id="144" name="Google Shape;144;p19"/>
          <p:cNvGrpSpPr/>
          <p:nvPr/>
        </p:nvGrpSpPr>
        <p:grpSpPr>
          <a:xfrm>
            <a:off x="3753425" y="3342425"/>
            <a:ext cx="3186600" cy="2358900"/>
            <a:chOff x="3452100" y="4159825"/>
            <a:chExt cx="3186600" cy="2358900"/>
          </a:xfrm>
        </p:grpSpPr>
        <p:sp>
          <p:nvSpPr>
            <p:cNvPr id="145" name="Google Shape;145;p19"/>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46" name="Google Shape;146;p19"/>
            <p:cNvCxnSpPr>
              <a:stCxn id="145"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sp>
        <p:nvSpPr>
          <p:cNvPr id="147" name="Google Shape;147;p19"/>
          <p:cNvSpPr/>
          <p:nvPr/>
        </p:nvSpPr>
        <p:spPr>
          <a:xfrm>
            <a:off x="846775" y="2500725"/>
            <a:ext cx="8999883" cy="729003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en-GB"/>
          </a:p>
        </p:txBody>
      </p:sp>
      <p:sp>
        <p:nvSpPr>
          <p:cNvPr id="3" name="TextBox 2">
            <a:extLst>
              <a:ext uri="{FF2B5EF4-FFF2-40B4-BE49-F238E27FC236}">
                <a16:creationId xmlns:a16="http://schemas.microsoft.com/office/drawing/2014/main" id="{05CFB432-BC86-150B-B925-83186F1721A9}"/>
              </a:ext>
            </a:extLst>
          </p:cNvPr>
          <p:cNvSpPr txBox="1"/>
          <p:nvPr/>
        </p:nvSpPr>
        <p:spPr>
          <a:xfrm>
            <a:off x="2429057" y="387484"/>
            <a:ext cx="6704896" cy="40011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CRITICAL ELEMENT GRAPHIC SPLIT [X] OF [X]</a:t>
            </a:r>
          </a:p>
        </p:txBody>
      </p:sp>
      <p:grpSp>
        <p:nvGrpSpPr>
          <p:cNvPr id="4" name="Group 3">
            <a:extLst>
              <a:ext uri="{FF2B5EF4-FFF2-40B4-BE49-F238E27FC236}">
                <a16:creationId xmlns:a16="http://schemas.microsoft.com/office/drawing/2014/main" id="{4183C0B1-3078-8D94-F87B-5D505CF5F981}"/>
              </a:ext>
            </a:extLst>
          </p:cNvPr>
          <p:cNvGrpSpPr/>
          <p:nvPr/>
        </p:nvGrpSpPr>
        <p:grpSpPr>
          <a:xfrm>
            <a:off x="1" y="0"/>
            <a:ext cx="15119349" cy="1980670"/>
            <a:chOff x="1" y="0"/>
            <a:chExt cx="15119349" cy="1980670"/>
          </a:xfrm>
        </p:grpSpPr>
        <p:sp>
          <p:nvSpPr>
            <p:cNvPr id="5" name="TextBox 4">
              <a:extLst>
                <a:ext uri="{FF2B5EF4-FFF2-40B4-BE49-F238E27FC236}">
                  <a16:creationId xmlns:a16="http://schemas.microsoft.com/office/drawing/2014/main" id="{E0FB1069-412E-904F-9709-0C71D4E3C58A}"/>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6" name="Picture 5">
              <a:extLst>
                <a:ext uri="{FF2B5EF4-FFF2-40B4-BE49-F238E27FC236}">
                  <a16:creationId xmlns:a16="http://schemas.microsoft.com/office/drawing/2014/main" id="{6553AC0B-7CBA-C54D-BEDE-5FEFBCE9111C}"/>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7" name="Group 6">
              <a:extLst>
                <a:ext uri="{FF2B5EF4-FFF2-40B4-BE49-F238E27FC236}">
                  <a16:creationId xmlns:a16="http://schemas.microsoft.com/office/drawing/2014/main" id="{8EBA271E-422A-50F0-A5AA-551BA1B64CDE}"/>
                </a:ext>
              </a:extLst>
            </p:cNvPr>
            <p:cNvGrpSpPr/>
            <p:nvPr/>
          </p:nvGrpSpPr>
          <p:grpSpPr>
            <a:xfrm>
              <a:off x="1" y="0"/>
              <a:ext cx="15119349" cy="1921524"/>
              <a:chOff x="1" y="-1616"/>
              <a:chExt cx="15119349" cy="1921524"/>
            </a:xfrm>
          </p:grpSpPr>
          <p:sp>
            <p:nvSpPr>
              <p:cNvPr id="14" name="Rectangle 13">
                <a:extLst>
                  <a:ext uri="{FF2B5EF4-FFF2-40B4-BE49-F238E27FC236}">
                    <a16:creationId xmlns:a16="http://schemas.microsoft.com/office/drawing/2014/main" id="{4FEA6327-EB73-9481-C473-DF6AD96A8644}"/>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C824AB61-5755-71A2-9707-68FB926CA412}"/>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EF5F5049-55A8-5F9D-87B0-7D98CF197273}"/>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0982DF04-1B56-941B-DEEB-A730A2896865}"/>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9D7FB384-FEDC-8DBC-A32F-5D24AC071DDF}"/>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8CC3E516-6CEC-1689-05CC-F884A17C0FD1}"/>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TextBox 7">
              <a:extLst>
                <a:ext uri="{FF2B5EF4-FFF2-40B4-BE49-F238E27FC236}">
                  <a16:creationId xmlns:a16="http://schemas.microsoft.com/office/drawing/2014/main" id="{55DD2D49-4E61-8CFB-AE94-F69B2C986AA5}"/>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[FACILITY NAME], SRN</a:t>
              </a:r>
            </a:p>
          </p:txBody>
        </p:sp>
        <p:sp>
          <p:nvSpPr>
            <p:cNvPr id="9" name="TextBox 8">
              <a:extLst>
                <a:ext uri="{FF2B5EF4-FFF2-40B4-BE49-F238E27FC236}">
                  <a16:creationId xmlns:a16="http://schemas.microsoft.com/office/drawing/2014/main" id="{0F48363C-8DAA-AC03-487E-750B143348C6}"/>
                </a:ext>
              </a:extLst>
            </p:cNvPr>
            <p:cNvSpPr txBox="1"/>
            <p:nvPr/>
          </p:nvSpPr>
          <p:spPr>
            <a:xfrm>
              <a:off x="2429057" y="945322"/>
              <a:ext cx="4211409"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SRNTGTXXX  CATCODE: X</a:t>
              </a:r>
            </a:p>
            <a:p>
              <a:pPr marL="0" lvl="0" indent="0" algn="l" rtl="0">
                <a:spcBef>
                  <a:spcPts val="0"/>
                </a:spcBef>
                <a:spcAft>
                  <a:spcPts val="0"/>
                </a:spcAft>
                <a:buNone/>
              </a:pPr>
              <a:r>
                <a:rPr lang="en-GB" sz="1500" b="1" dirty="0"/>
                <a:t>MIDB GEO: </a:t>
              </a:r>
              <a:r>
                <a:rPr lang="pt-BR" sz="1500" b="1" dirty="0"/>
                <a:t>N DD MM.MMM E DDD MM.MMM</a:t>
              </a:r>
              <a:endParaRPr lang="en-GB" sz="1500" b="1" dirty="0"/>
            </a:p>
            <a:p>
              <a:pPr marL="0" lvl="0" indent="0" algn="l" rtl="0">
                <a:spcBef>
                  <a:spcPts val="0"/>
                </a:spcBef>
                <a:spcAft>
                  <a:spcPts val="0"/>
                </a:spcAft>
                <a:buNone/>
              </a:pPr>
              <a:r>
                <a:rPr lang="en-GB" sz="1500" b="1" dirty="0"/>
                <a:t>ICOD: YYYY-MMM-DD DOI:YYYY-MMM-DD</a:t>
              </a:r>
            </a:p>
          </p:txBody>
        </p:sp>
        <p:sp>
          <p:nvSpPr>
            <p:cNvPr id="10" name="TextBox 9">
              <a:extLst>
                <a:ext uri="{FF2B5EF4-FFF2-40B4-BE49-F238E27FC236}">
                  <a16:creationId xmlns:a16="http://schemas.microsoft.com/office/drawing/2014/main" id="{96EC7BD3-1EBD-88AC-B5EC-33BE63594050}"/>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1" name="TextBox 10">
              <a:extLst>
                <a:ext uri="{FF2B5EF4-FFF2-40B4-BE49-F238E27FC236}">
                  <a16:creationId xmlns:a16="http://schemas.microsoft.com/office/drawing/2014/main" id="{CD9B4AB7-DE65-941D-DFD8-9BBF79665F0A}"/>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YYYY-MMM-DD</a:t>
              </a:r>
            </a:p>
          </p:txBody>
        </p:sp>
        <p:pic>
          <p:nvPicPr>
            <p:cNvPr id="12" name="Picture 11" descr="D:\GIT PROJECTS\OPAT-background\Virtual Intelligence Service only logo.PNG">
              <a:extLst>
                <a:ext uri="{FF2B5EF4-FFF2-40B4-BE49-F238E27FC236}">
                  <a16:creationId xmlns:a16="http://schemas.microsoft.com/office/drawing/2014/main" id="{9696DD2E-30D9-3095-0C2F-461308C3878B}"/>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3" name="Rektangel 11">
              <a:extLst>
                <a:ext uri="{FF2B5EF4-FFF2-40B4-BE49-F238E27FC236}">
                  <a16:creationId xmlns:a16="http://schemas.microsoft.com/office/drawing/2014/main" id="{9931642C-0027-9CDA-B15F-435D20AC2E48}"/>
                </a:ext>
              </a:extLst>
            </p:cNvPr>
            <p:cNvSpPr/>
            <p:nvPr/>
          </p:nvSpPr>
          <p:spPr>
            <a:xfrm>
              <a:off x="10303776" y="118782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ACRONYMS</a:t>
            </a:r>
            <a:endParaRPr sz="4200" b="1" u="sng">
              <a:solidFill>
                <a:schemeClr val="dk1"/>
              </a:solidFill>
            </a:endParaRPr>
          </a:p>
        </p:txBody>
      </p:sp>
      <p:graphicFrame>
        <p:nvGraphicFramePr>
          <p:cNvPr id="275" name="Google Shape;275;p27"/>
          <p:cNvGraphicFramePr/>
          <p:nvPr/>
        </p:nvGraphicFramePr>
        <p:xfrm>
          <a:off x="952500" y="2088750"/>
          <a:ext cx="13215000" cy="8173050"/>
        </p:xfrm>
        <a:graphic>
          <a:graphicData uri="http://schemas.openxmlformats.org/drawingml/2006/table">
            <a:tbl>
              <a:tblPr>
                <a:noFill/>
                <a:tableStyleId>{AE7EAA58-4EDA-4114-B047-75ABB572CC32}</a:tableStyleId>
              </a:tblPr>
              <a:tblGrid>
                <a:gridCol w="2170925">
                  <a:extLst>
                    <a:ext uri="{9D8B030D-6E8A-4147-A177-3AD203B41FA5}">
                      <a16:colId xmlns:a16="http://schemas.microsoft.com/office/drawing/2014/main" val="20000"/>
                    </a:ext>
                  </a:extLst>
                </a:gridCol>
                <a:gridCol w="3284625">
                  <a:extLst>
                    <a:ext uri="{9D8B030D-6E8A-4147-A177-3AD203B41FA5}">
                      <a16:colId xmlns:a16="http://schemas.microsoft.com/office/drawing/2014/main" val="20001"/>
                    </a:ext>
                  </a:extLst>
                </a:gridCol>
                <a:gridCol w="7759450">
                  <a:extLst>
                    <a:ext uri="{9D8B030D-6E8A-4147-A177-3AD203B41FA5}">
                      <a16:colId xmlns:a16="http://schemas.microsoft.com/office/drawing/2014/main" val="20002"/>
                    </a:ext>
                  </a:extLst>
                </a:gridCol>
              </a:tblGrid>
              <a:tr h="520700">
                <a:tc>
                  <a:txBody>
                    <a:bodyPr/>
                    <a:lstStyle/>
                    <a:p>
                      <a:pPr marL="0" lvl="0" indent="0" algn="ctr" rtl="0">
                        <a:spcBef>
                          <a:spcPts val="0"/>
                        </a:spcBef>
                        <a:spcAft>
                          <a:spcPts val="0"/>
                        </a:spcAft>
                        <a:buNone/>
                      </a:pPr>
                      <a:r>
                        <a:rPr lang="fr" sz="1600" b="1">
                          <a:solidFill>
                            <a:schemeClr val="lt1"/>
                          </a:solidFill>
                        </a:rPr>
                        <a:t>ACRONYM</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MEANING</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446300">
                <a:tc>
                  <a:txBody>
                    <a:bodyPr/>
                    <a:lstStyle/>
                    <a:p>
                      <a:pPr marL="0" lvl="0" indent="0" algn="ctr" rtl="0">
                        <a:spcBef>
                          <a:spcPts val="0"/>
                        </a:spcBef>
                        <a:spcAft>
                          <a:spcPts val="0"/>
                        </a:spcAft>
                        <a:buNone/>
                      </a:pPr>
                      <a:r>
                        <a:rPr lang="fr" b="1"/>
                        <a:t>BE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Basic Encyclopedia Number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Alpha/numeric code unique to an installation for incorporation within various national and tactical systems.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46300">
                <a:tc>
                  <a:txBody>
                    <a:bodyPr/>
                    <a:lstStyle/>
                    <a:p>
                      <a:pPr marL="0" lvl="0" indent="0" algn="ctr" rtl="0">
                        <a:spcBef>
                          <a:spcPts val="0"/>
                        </a:spcBef>
                        <a:spcAft>
                          <a:spcPts val="0"/>
                        </a:spcAft>
                        <a:buNone/>
                      </a:pPr>
                      <a:r>
                        <a:rPr lang="fr" b="1"/>
                        <a:t>CATCODE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Category 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data Element that classifies the function and purpose of an installation or a facility.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46300">
                <a:tc>
                  <a:txBody>
                    <a:bodyPr/>
                    <a:lstStyle/>
                    <a:p>
                      <a:pPr marL="0" lvl="0" indent="0" algn="ctr" rtl="0">
                        <a:spcBef>
                          <a:spcPts val="0"/>
                        </a:spcBef>
                        <a:spcAft>
                          <a:spcPts val="0"/>
                        </a:spcAft>
                        <a:buNone/>
                      </a:pPr>
                      <a:r>
                        <a:rPr lang="fr" b="1"/>
                        <a:t>MIDB</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Modernized Integrated Database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database comprised of information on facilities of military significance, military forces, and related equipment. </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46300">
                <a:tc>
                  <a:txBody>
                    <a:bodyPr/>
                    <a:lstStyle/>
                    <a:p>
                      <a:pPr marL="0" lvl="0" indent="0" algn="ctr" rtl="0">
                        <a:spcBef>
                          <a:spcPts val="0"/>
                        </a:spcBef>
                        <a:spcAft>
                          <a:spcPts val="0"/>
                        </a:spcAft>
                        <a:buNone/>
                      </a:pPr>
                      <a:r>
                        <a:rPr lang="fr" b="1"/>
                        <a:t>ICOD</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Intelligence Cut Off Date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date of the latest intelligence data inputted to a feature.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46300">
                <a:tc>
                  <a:txBody>
                    <a:bodyPr/>
                    <a:lstStyle/>
                    <a:p>
                      <a:pPr marL="0" lvl="0" indent="0" algn="ctr" rtl="0">
                        <a:spcBef>
                          <a:spcPts val="0"/>
                        </a:spcBef>
                        <a:spcAft>
                          <a:spcPts val="0"/>
                        </a:spcAft>
                        <a:buNone/>
                      </a:pPr>
                      <a:r>
                        <a:rPr lang="fr" b="1"/>
                        <a:t>DOI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Date of Image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Date on which a geospatial or intelligence-related image was captured.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46300">
                <a:tc>
                  <a:txBody>
                    <a:bodyPr/>
                    <a:lstStyle/>
                    <a:p>
                      <a:pPr marL="0" lvl="0" indent="0" algn="ctr" rtl="0">
                        <a:spcBef>
                          <a:spcPts val="0"/>
                        </a:spcBef>
                        <a:spcAft>
                          <a:spcPts val="0"/>
                        </a:spcAft>
                        <a:buNone/>
                      </a:pPr>
                      <a:r>
                        <a:rPr lang="fr" b="1"/>
                        <a:t>CE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Critical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An element of an entity or object that enables it to perform its primary function.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446300">
                <a:tc>
                  <a:txBody>
                    <a:bodyPr/>
                    <a:lstStyle/>
                    <a:p>
                      <a:pPr marL="0" lvl="0" indent="0" algn="ctr" rtl="0">
                        <a:spcBef>
                          <a:spcPts val="0"/>
                        </a:spcBef>
                        <a:spcAft>
                          <a:spcPts val="0"/>
                        </a:spcAft>
                        <a:buNone/>
                      </a:pPr>
                      <a:r>
                        <a:rPr lang="fr" b="1"/>
                        <a:t>PV CHAR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Physical Vulnerability Characteristic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Standardized alphanumeric code describing the physical and structural properties of a target.</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446300">
                <a:tc>
                  <a:txBody>
                    <a:bodyPr/>
                    <a:lstStyle/>
                    <a:p>
                      <a:pPr marL="0" lvl="0" indent="0" algn="ctr" rtl="0">
                        <a:spcBef>
                          <a:spcPts val="0"/>
                        </a:spcBef>
                        <a:spcAft>
                          <a:spcPts val="0"/>
                        </a:spcAft>
                        <a:buNone/>
                      </a:pPr>
                      <a:r>
                        <a:rPr lang="fr" b="1"/>
                        <a:t>JDPI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Joint Desired Point of Impact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unique, alphanumeric coded aimpoint identified by a three dimensional mensurated point. It represents a weapon or capability desired point of impact or penetration.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446300">
                <a:tc>
                  <a:txBody>
                    <a:bodyPr/>
                    <a:lstStyle/>
                    <a:p>
                      <a:pPr marL="0" lvl="0" indent="0" algn="ctr" rtl="0">
                        <a:spcBef>
                          <a:spcPts val="0"/>
                        </a:spcBef>
                        <a:spcAft>
                          <a:spcPts val="0"/>
                        </a:spcAft>
                        <a:buNone/>
                      </a:pPr>
                      <a:r>
                        <a:rPr lang="fr" b="1"/>
                        <a:t>CE90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Circular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90 percent confidence level in the horizontal plane.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46300">
                <a:tc>
                  <a:txBody>
                    <a:bodyPr/>
                    <a:lstStyle/>
                    <a:p>
                      <a:pPr marL="0" lvl="0" indent="0" algn="ctr" rtl="0">
                        <a:spcBef>
                          <a:spcPts val="0"/>
                        </a:spcBef>
                        <a:spcAft>
                          <a:spcPts val="0"/>
                        </a:spcAft>
                        <a:buNone/>
                      </a:pPr>
                      <a:r>
                        <a:rPr lang="fr" b="1"/>
                        <a:t>LE90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Linear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1100"/>
                        <a:buFont typeface="Arial"/>
                        <a:buNone/>
                      </a:pPr>
                      <a:r>
                        <a:rPr lang="fr" sz="1200">
                          <a:solidFill>
                            <a:schemeClr val="dk1"/>
                          </a:solidFill>
                        </a:rPr>
                        <a:t>90 percent confidence level in the vertical dimension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446300">
                <a:tc>
                  <a:txBody>
                    <a:bodyPr/>
                    <a:lstStyle/>
                    <a:p>
                      <a:pPr marL="0" lvl="0" indent="0" algn="ctr" rtl="0">
                        <a:spcBef>
                          <a:spcPts val="0"/>
                        </a:spcBef>
                        <a:spcAft>
                          <a:spcPts val="0"/>
                        </a:spcAft>
                        <a:buNone/>
                      </a:pPr>
                      <a:r>
                        <a:rPr lang="fr" b="1"/>
                        <a:t>MSL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Mean Sea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Earth reference geoid.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446300">
                <a:tc>
                  <a:txBody>
                    <a:bodyPr/>
                    <a:lstStyle/>
                    <a:p>
                      <a:pPr marL="0" lvl="0" indent="0" algn="ctr" rtl="0">
                        <a:spcBef>
                          <a:spcPts val="0"/>
                        </a:spcBef>
                        <a:spcAft>
                          <a:spcPts val="0"/>
                        </a:spcAft>
                        <a:buNone/>
                      </a:pPr>
                      <a:r>
                        <a:rPr lang="fr" b="1"/>
                        <a:t>AGL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Above Ground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ground surface.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446300">
                <a:tc>
                  <a:txBody>
                    <a:bodyPr/>
                    <a:lstStyle/>
                    <a:p>
                      <a:pPr marL="0" lvl="0" indent="0" algn="ctr" rtl="0">
                        <a:spcBef>
                          <a:spcPts val="0"/>
                        </a:spcBef>
                        <a:spcAft>
                          <a:spcPts val="0"/>
                        </a:spcAft>
                        <a:buNone/>
                      </a:pPr>
                      <a:r>
                        <a:rPr lang="fr" b="1"/>
                        <a:t>NCC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Nearest Collateral Concern</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Closest non-targeted structure, area, or entity near a planned point of impact that may be at risk of unintended damage during a military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446300">
                <a:tc>
                  <a:txBody>
                    <a:bodyPr/>
                    <a:lstStyle/>
                    <a:p>
                      <a:pPr marL="0" lvl="0" indent="0" algn="ctr" rtl="0">
                        <a:spcBef>
                          <a:spcPts val="0"/>
                        </a:spcBef>
                        <a:spcAft>
                          <a:spcPts val="0"/>
                        </a:spcAft>
                        <a:buNone/>
                      </a:pPr>
                      <a:r>
                        <a:rPr lang="fr" b="1"/>
                        <a:t>CER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effects radius</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Radius within which collateral damage might happen based on the weapon's characteristics, the target environment, and other operational factors.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446300">
                <a:tc>
                  <a:txBody>
                    <a:bodyPr/>
                    <a:lstStyle/>
                    <a:p>
                      <a:pPr marL="0" lvl="0" indent="0" algn="ctr" rtl="0">
                        <a:spcBef>
                          <a:spcPts val="0"/>
                        </a:spcBef>
                        <a:spcAft>
                          <a:spcPts val="0"/>
                        </a:spcAft>
                        <a:buNone/>
                      </a:pPr>
                      <a:r>
                        <a:rPr lang="fr" b="1"/>
                        <a:t>CDE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damage estimate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Systematic process used in military targeting to evaluate the potential for unintended damage or harm to non-combatant entities, structures, or personnel as a result of a planned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446300">
                <a:tc>
                  <a:txBody>
                    <a:bodyPr/>
                    <a:lstStyle/>
                    <a:p>
                      <a:pPr marL="0" lvl="0" indent="0" algn="ctr" rtl="0">
                        <a:spcBef>
                          <a:spcPts val="0"/>
                        </a:spcBef>
                        <a:spcAft>
                          <a:spcPts val="0"/>
                        </a:spcAft>
                        <a:buNone/>
                      </a:pPr>
                      <a:r>
                        <a:rPr lang="fr" b="1"/>
                        <a:t>NSE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No Strike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Specific entities, locations, or objects that are protected from intentional targeting under the Law of Armed Conflict (LOAC) or by operational policy.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TARGET CATEGORIES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5158846" y="3058866"/>
          <a:ext cx="4800600" cy="4573905"/>
        </p:xfrm>
        <a:graphic>
          <a:graphicData uri="http://schemas.openxmlformats.org/drawingml/2006/table">
            <a:tbl>
              <a:tblPr/>
              <a:tblGrid>
                <a:gridCol w="888412">
                  <a:extLst>
                    <a:ext uri="{9D8B030D-6E8A-4147-A177-3AD203B41FA5}">
                      <a16:colId xmlns:a16="http://schemas.microsoft.com/office/drawing/2014/main" val="20000"/>
                    </a:ext>
                  </a:extLst>
                </a:gridCol>
                <a:gridCol w="3912188">
                  <a:extLst>
                    <a:ext uri="{9D8B030D-6E8A-4147-A177-3AD203B41FA5}">
                      <a16:colId xmlns:a16="http://schemas.microsoft.com/office/drawing/2014/main" val="20001"/>
                    </a:ext>
                  </a:extLst>
                </a:gridCol>
              </a:tblGrid>
              <a:tr h="180975">
                <a:tc gridSpan="2">
                  <a:txBody>
                    <a:bodyPr/>
                    <a:lstStyle/>
                    <a:p>
                      <a:pPr algn="ctr" fontAlgn="b"/>
                      <a:r>
                        <a:rPr lang="nb-NO" sz="1200" b="1" i="0" u="none" strike="noStrike">
                          <a:solidFill>
                            <a:srgbClr val="000000"/>
                          </a:solidFill>
                          <a:latin typeface="Calibri"/>
                        </a:rPr>
                        <a:t>TARGET 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hMerge="1">
                  <a:txBody>
                    <a:bodyPr/>
                    <a:lstStyle/>
                    <a:p>
                      <a:endParaRPr lang="en-US"/>
                    </a:p>
                  </a:txBody>
                  <a:tcPr/>
                </a:tc>
                <a:extLst>
                  <a:ext uri="{0D108BD9-81ED-4DB2-BD59-A6C34878D82A}">
                    <a16:rowId xmlns:a16="http://schemas.microsoft.com/office/drawing/2014/main" val="10000"/>
                  </a:ext>
                </a:extLst>
              </a:tr>
              <a:tr h="190500">
                <a:tc>
                  <a:txBody>
                    <a:bodyPr/>
                    <a:lstStyle/>
                    <a:p>
                      <a:pPr algn="l" fontAlgn="b"/>
                      <a:r>
                        <a:rPr lang="nb-NO" sz="1200" b="1" i="0" u="none" strike="noStrike">
                          <a:solidFill>
                            <a:srgbClr val="000000"/>
                          </a:solidFill>
                          <a:latin typeface="Calibri"/>
                        </a:rPr>
                        <a:t>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nb-NO" sz="1200" b="1" i="0" u="none" strike="noStrike">
                          <a:solidFill>
                            <a:srgbClr val="000000"/>
                          </a:solidFill>
                          <a:latin typeface="Calibri"/>
                        </a:rPr>
                        <a:t>TYPE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001"/>
                  </a:ext>
                </a:extLst>
              </a:tr>
              <a:tr h="200025">
                <a:tc>
                  <a:txBody>
                    <a:bodyPr/>
                    <a:lstStyle/>
                    <a:p>
                      <a:pPr algn="ctr" fontAlgn="b"/>
                      <a:r>
                        <a:rPr lang="nb-NO" sz="1100" b="0" i="0" u="none" strike="noStrike">
                          <a:solidFill>
                            <a:srgbClr val="000000"/>
                          </a:solidFill>
                          <a:latin typeface="Arial"/>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Weapons of Mass destruction (Nuclear, Biological, Chemical)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80975">
                <a:tc>
                  <a:txBody>
                    <a:bodyPr/>
                    <a:lstStyle/>
                    <a:p>
                      <a:pPr algn="ctr" fontAlgn="b"/>
                      <a:r>
                        <a:rPr lang="nb-NO" sz="1100" b="0" i="0" u="none" strike="noStrike">
                          <a:solidFill>
                            <a:srgbClr val="000000"/>
                          </a:solidFill>
                          <a:latin typeface="Arial"/>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Command, Control and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80975">
                <a:tc>
                  <a:txBody>
                    <a:bodyPr/>
                    <a:lstStyle/>
                    <a:p>
                      <a:pPr algn="ctr" fontAlgn="b"/>
                      <a:r>
                        <a:rPr lang="nb-NO" sz="1100" b="0" i="0" u="none" strike="noStrike">
                          <a:solidFill>
                            <a:srgbClr val="000000"/>
                          </a:solidFill>
                          <a:latin typeface="Arial"/>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Airforces and airfields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80975">
                <a:tc>
                  <a:txBody>
                    <a:bodyPr/>
                    <a:lstStyle/>
                    <a:p>
                      <a:pPr algn="ctr" fontAlgn="b"/>
                      <a:r>
                        <a:rPr lang="nb-NO" sz="1100" b="0" i="0" u="none" strike="noStrike">
                          <a:solidFill>
                            <a:srgbClr val="000000"/>
                          </a:solidFill>
                          <a:latin typeface="Arial"/>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 Defence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80975">
                <a:tc>
                  <a:txBody>
                    <a:bodyPr/>
                    <a:lstStyle/>
                    <a:p>
                      <a:pPr algn="ctr" fontAlgn="b"/>
                      <a:r>
                        <a:rPr lang="nb-NO" sz="1100" b="0" i="0" u="none" strike="noStrike">
                          <a:solidFill>
                            <a:srgbClr val="000000"/>
                          </a:solidFill>
                          <a:latin typeface="Arial"/>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Ground forces and facilities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80975">
                <a:tc>
                  <a:txBody>
                    <a:bodyPr/>
                    <a:lstStyle/>
                    <a:p>
                      <a:pPr algn="ctr" fontAlgn="b"/>
                      <a:r>
                        <a:rPr lang="nb-NO" sz="1100" b="0" i="0" u="none" strike="noStrike">
                          <a:solidFill>
                            <a:srgbClr val="000000"/>
                          </a:solidFill>
                          <a:latin typeface="Arial"/>
                        </a:rPr>
                        <a:t>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Naval forces and ports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0975">
                <a:tc>
                  <a:txBody>
                    <a:bodyPr/>
                    <a:lstStyle/>
                    <a:p>
                      <a:pPr algn="ctr" fontAlgn="b"/>
                      <a:r>
                        <a:rPr lang="nb-NO" sz="1100" b="0" i="0" u="none" strike="noStrike">
                          <a:solidFill>
                            <a:srgbClr val="000000"/>
                          </a:solidFill>
                          <a:latin typeface="Arial"/>
                        </a:rPr>
                        <a:t>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Petroleum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00025">
                <a:tc>
                  <a:txBody>
                    <a:bodyPr/>
                    <a:lstStyle/>
                    <a:p>
                      <a:pPr algn="ctr" fontAlgn="b"/>
                      <a:r>
                        <a:rPr lang="nb-NO" sz="1100" b="0" i="0" u="none" strike="noStrike">
                          <a:solidFill>
                            <a:srgbClr val="000000"/>
                          </a:solidFill>
                          <a:latin typeface="Arial"/>
                        </a:rPr>
                        <a:t>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Electric power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80975">
                <a:tc>
                  <a:txBody>
                    <a:bodyPr/>
                    <a:lstStyle/>
                    <a:p>
                      <a:pPr algn="ctr" fontAlgn="b"/>
                      <a:r>
                        <a:rPr lang="nb-NO" sz="1100" b="0" i="0" u="none" strike="noStrike">
                          <a:solidFill>
                            <a:srgbClr val="000000"/>
                          </a:solidFill>
                          <a:latin typeface="Arial"/>
                        </a:rPr>
                        <a:t>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Military production, supply and storage (Military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0975">
                <a:tc>
                  <a:txBody>
                    <a:bodyPr/>
                    <a:lstStyle/>
                    <a:p>
                      <a:pPr algn="ctr" fontAlgn="b"/>
                      <a:r>
                        <a:rPr lang="nb-NO" sz="1100" b="0" i="0" u="none" strike="noStrike">
                          <a:solidFill>
                            <a:srgbClr val="000000"/>
                          </a:solidFill>
                          <a:latin typeface="Arial"/>
                        </a:rPr>
                        <a:t>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Transportation / lines of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80975">
                <a:tc>
                  <a:txBody>
                    <a:bodyPr/>
                    <a:lstStyle/>
                    <a:p>
                      <a:pPr algn="ctr" fontAlgn="b"/>
                      <a:r>
                        <a:rPr lang="nb-NO" sz="1100" b="0" i="0" u="none" strike="noStrike">
                          <a:solidFill>
                            <a:srgbClr val="000000"/>
                          </a:solidFill>
                          <a:latin typeface="Arial"/>
                        </a:rPr>
                        <a:t>11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Political leadership</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80975">
                <a:tc>
                  <a:txBody>
                    <a:bodyPr/>
                    <a:lstStyle/>
                    <a:p>
                      <a:pPr algn="ctr" fontAlgn="b"/>
                      <a:r>
                        <a:rPr lang="nb-NO" sz="1100" b="0" i="0" u="none" strike="noStrike">
                          <a:solidFill>
                            <a:srgbClr val="000000"/>
                          </a:solidFill>
                          <a:latin typeface="Arial"/>
                        </a:rPr>
                        <a:t>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Media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80975">
                <a:tc>
                  <a:txBody>
                    <a:bodyPr/>
                    <a:lstStyle/>
                    <a:p>
                      <a:pPr algn="ctr" fontAlgn="b"/>
                      <a:r>
                        <a:rPr lang="nb-NO" sz="1100" b="0" i="0" u="none" strike="noStrike">
                          <a:solidFill>
                            <a:srgbClr val="000000"/>
                          </a:solidFill>
                          <a:latin typeface="Arial"/>
                        </a:rPr>
                        <a:t>13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Industry (Civilian)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80975">
                <a:tc>
                  <a:txBody>
                    <a:bodyPr/>
                    <a:lstStyle/>
                    <a:p>
                      <a:pPr algn="ctr" fontAlgn="b"/>
                      <a:r>
                        <a:rPr lang="nb-NO" sz="1100" b="0" i="0" u="none" strike="noStrike">
                          <a:solidFill>
                            <a:srgbClr val="000000"/>
                          </a:solidFill>
                          <a:latin typeface="Arial"/>
                        </a:rPr>
                        <a:t>14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Infrastructure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dirty="0">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bl>
          </a:graphicData>
        </a:graphic>
      </p:graphicFrame>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322"/>
        <p:cNvGrpSpPr/>
        <p:nvPr/>
      </p:nvGrpSpPr>
      <p:grpSpPr>
        <a:xfrm>
          <a:off x="0" y="0"/>
          <a:ext cx="0" cy="0"/>
          <a:chOff x="0" y="0"/>
          <a:chExt cx="0" cy="0"/>
        </a:xfrm>
      </p:grpSpPr>
      <p:sp>
        <p:nvSpPr>
          <p:cNvPr id="323" name="Google Shape;323;p34"/>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DESIRED EFFECTS</a:t>
            </a:r>
            <a:endParaRPr sz="4200" b="1" u="sng">
              <a:solidFill>
                <a:schemeClr val="dk1"/>
              </a:solidFill>
            </a:endParaRPr>
          </a:p>
        </p:txBody>
      </p:sp>
      <p:graphicFrame>
        <p:nvGraphicFramePr>
          <p:cNvPr id="324" name="Google Shape;324;p34"/>
          <p:cNvGraphicFramePr/>
          <p:nvPr/>
        </p:nvGraphicFramePr>
        <p:xfrm>
          <a:off x="952500" y="2088750"/>
          <a:ext cx="13215000" cy="6954250"/>
        </p:xfrm>
        <a:graphic>
          <a:graphicData uri="http://schemas.openxmlformats.org/drawingml/2006/table">
            <a:tbl>
              <a:tblPr>
                <a:noFill/>
                <a:tableStyleId>{AE7EAA58-4EDA-4114-B047-75ABB572CC32}</a:tableStyleId>
              </a:tblPr>
              <a:tblGrid>
                <a:gridCol w="2727775">
                  <a:extLst>
                    <a:ext uri="{9D8B030D-6E8A-4147-A177-3AD203B41FA5}">
                      <a16:colId xmlns:a16="http://schemas.microsoft.com/office/drawing/2014/main" val="20000"/>
                    </a:ext>
                  </a:extLst>
                </a:gridCol>
                <a:gridCol w="781375">
                  <a:extLst>
                    <a:ext uri="{9D8B030D-6E8A-4147-A177-3AD203B41FA5}">
                      <a16:colId xmlns:a16="http://schemas.microsoft.com/office/drawing/2014/main" val="20001"/>
                    </a:ext>
                  </a:extLst>
                </a:gridCol>
                <a:gridCol w="9705850">
                  <a:extLst>
                    <a:ext uri="{9D8B030D-6E8A-4147-A177-3AD203B41FA5}">
                      <a16:colId xmlns:a16="http://schemas.microsoft.com/office/drawing/2014/main" val="20002"/>
                    </a:ext>
                  </a:extLst>
                </a:gridCol>
              </a:tblGrid>
              <a:tr h="520700">
                <a:tc gridSpan="3">
                  <a:txBody>
                    <a:bodyPr/>
                    <a:lstStyle/>
                    <a:p>
                      <a:pPr marL="0" lvl="0" indent="0" algn="l" rtl="0">
                        <a:spcBef>
                          <a:spcPts val="0"/>
                        </a:spcBef>
                        <a:spcAft>
                          <a:spcPts val="0"/>
                        </a:spcAft>
                        <a:buNone/>
                      </a:pPr>
                      <a:r>
                        <a:rPr lang="fr" sz="1600" u="sng" dirty="0">
                          <a:solidFill>
                            <a:schemeClr val="dk1"/>
                          </a:solidFill>
                        </a:rPr>
                        <a:t>Definition:</a:t>
                      </a:r>
                      <a:r>
                        <a:rPr lang="fr" sz="1600" dirty="0">
                          <a:solidFill>
                            <a:schemeClr val="dk1"/>
                          </a:solidFill>
                        </a:rPr>
                        <a:t> destructive effects available upon detonation of a weapon.</a:t>
                      </a:r>
                      <a:endParaRPr sz="1600">
                        <a:solidFill>
                          <a:schemeClr val="dk1"/>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20700">
                <a:tc gridSpan="2">
                  <a:txBody>
                    <a:bodyPr/>
                    <a:lstStyle/>
                    <a:p>
                      <a:pPr marL="0" lvl="0" indent="0" algn="ctr" rtl="0">
                        <a:spcBef>
                          <a:spcPts val="0"/>
                        </a:spcBef>
                        <a:spcAft>
                          <a:spcPts val="0"/>
                        </a:spcAft>
                        <a:buNone/>
                      </a:pPr>
                      <a:r>
                        <a:rPr lang="fr" sz="1600" b="1">
                          <a:solidFill>
                            <a:schemeClr val="lt1"/>
                          </a:solidFill>
                        </a:rPr>
                        <a:t>KILL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520700">
                <a:tc gridSpan="2">
                  <a:txBody>
                    <a:bodyPr/>
                    <a:lstStyle/>
                    <a:p>
                      <a:pPr marL="0" lvl="0" indent="0" algn="ctr" rtl="0">
                        <a:spcBef>
                          <a:spcPts val="0"/>
                        </a:spcBef>
                        <a:spcAft>
                          <a:spcPts val="0"/>
                        </a:spcAft>
                        <a:buNone/>
                      </a:pPr>
                      <a:r>
                        <a:rPr lang="fr" b="1">
                          <a:solidFill>
                            <a:schemeClr val="dk1"/>
                          </a:solidFill>
                        </a:rPr>
                        <a:t>BLAST</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20700">
                <a:tc gridSpan="2">
                  <a:txBody>
                    <a:bodyPr/>
                    <a:lstStyle/>
                    <a:p>
                      <a:pPr marL="0" lvl="0" indent="0" algn="ctr" rtl="0">
                        <a:spcBef>
                          <a:spcPts val="0"/>
                        </a:spcBef>
                        <a:spcAft>
                          <a:spcPts val="0"/>
                        </a:spcAft>
                        <a:buNone/>
                      </a:pPr>
                      <a:r>
                        <a:rPr lang="fr" b="1">
                          <a:solidFill>
                            <a:schemeClr val="dk1"/>
                          </a:solidFill>
                        </a:rPr>
                        <a:t>FRAGMENTATION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dirty="0">
                          <a:solidFill>
                            <a:schemeClr val="dk1"/>
                          </a:solidFill>
                        </a:rPr>
                        <a:t>The dispersal of shrapnel or debris from an exploding munition. Fragments are propelled outward at high velocity, targeting personnel, equipment, and light structures in the area of effect.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20700">
                <a:tc gridSpan="2">
                  <a:txBody>
                    <a:bodyPr/>
                    <a:lstStyle/>
                    <a:p>
                      <a:pPr marL="0" lvl="0" indent="0" algn="ctr" rtl="0">
                        <a:spcBef>
                          <a:spcPts val="0"/>
                        </a:spcBef>
                        <a:spcAft>
                          <a:spcPts val="0"/>
                        </a:spcAft>
                        <a:buNone/>
                      </a:pPr>
                      <a:r>
                        <a:rPr lang="fr" b="1">
                          <a:solidFill>
                            <a:schemeClr val="dk1"/>
                          </a:solidFill>
                        </a:rPr>
                        <a:t>PENETRATION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520700">
                <a:tc gridSpan="2">
                  <a:txBody>
                    <a:bodyPr/>
                    <a:lstStyle/>
                    <a:p>
                      <a:pPr marL="0" lvl="0" indent="0" algn="ctr" rtl="0">
                        <a:spcBef>
                          <a:spcPts val="0"/>
                        </a:spcBef>
                        <a:spcAft>
                          <a:spcPts val="0"/>
                        </a:spcAft>
                        <a:buNone/>
                      </a:pPr>
                      <a:r>
                        <a:rPr lang="fr" b="1">
                          <a:solidFill>
                            <a:schemeClr val="dk1"/>
                          </a:solidFill>
                        </a:rPr>
                        <a:t>INCENDIARY</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520700">
                <a:tc gridSpan="2">
                  <a:txBody>
                    <a:bodyPr/>
                    <a:lstStyle/>
                    <a:p>
                      <a:pPr marL="0" lvl="0" indent="0" algn="ctr" rtl="0">
                        <a:spcBef>
                          <a:spcPts val="0"/>
                        </a:spcBef>
                        <a:spcAft>
                          <a:spcPts val="0"/>
                        </a:spcAft>
                        <a:buClr>
                          <a:schemeClr val="dk1"/>
                        </a:buClr>
                        <a:buSzPts val="1100"/>
                        <a:buFont typeface="Arial"/>
                        <a:buNone/>
                      </a:pPr>
                      <a:r>
                        <a:rPr lang="fr" b="1">
                          <a:solidFill>
                            <a:schemeClr val="dk1"/>
                          </a:solidFill>
                        </a:rPr>
                        <a:t>CRATERING</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formation of a crater in the ground caused by the impact or detonation of a munition. Cratering disrupts mobility and operations, damaging roads, runways, or creating obstacles in the battlefield.</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520700">
                <a:tc gridSpan="2">
                  <a:txBody>
                    <a:bodyPr/>
                    <a:lstStyle/>
                    <a:p>
                      <a:pPr marL="0" lvl="0" indent="0" algn="ctr" rtl="0">
                        <a:spcBef>
                          <a:spcPts val="0"/>
                        </a:spcBef>
                        <a:spcAft>
                          <a:spcPts val="0"/>
                        </a:spcAft>
                        <a:buNone/>
                      </a:pPr>
                      <a:r>
                        <a:rPr lang="fr" b="1">
                          <a:solidFill>
                            <a:schemeClr val="dk1"/>
                          </a:solidFill>
                        </a:rPr>
                        <a:t>PERFORATION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520700">
                <a:tc gridSpan="2">
                  <a:txBody>
                    <a:bodyPr/>
                    <a:lstStyle/>
                    <a:p>
                      <a:pPr marL="0" lvl="0" indent="0" algn="ctr" rtl="0">
                        <a:spcBef>
                          <a:spcPts val="0"/>
                        </a:spcBef>
                        <a:spcAft>
                          <a:spcPts val="0"/>
                        </a:spcAft>
                        <a:buNone/>
                      </a:pPr>
                      <a:r>
                        <a:rPr lang="fr" b="1">
                          <a:solidFill>
                            <a:schemeClr val="dk1"/>
                          </a:solidFill>
                        </a:rPr>
                        <a:t>EARTH SHOCK</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seismic-like vibrations transmitted through the ground from an explosion. Earth shock can damage underground structures, destabilize foundations, or incapacitate personnel in subterranean environments.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520700">
                <a:tc gridSpan="2">
                  <a:txBody>
                    <a:bodyPr/>
                    <a:lstStyle/>
                    <a:p>
                      <a:pPr marL="0" lvl="0" indent="0" algn="ctr" rtl="0">
                        <a:spcBef>
                          <a:spcPts val="0"/>
                        </a:spcBef>
                        <a:spcAft>
                          <a:spcPts val="0"/>
                        </a:spcAft>
                        <a:buNone/>
                      </a:pPr>
                      <a:r>
                        <a:rPr lang="fr" b="1">
                          <a:solidFill>
                            <a:schemeClr val="dk1"/>
                          </a:solidFill>
                        </a:rPr>
                        <a:t>NUCLEAR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r h="520700">
                <a:tc gridSpan="2">
                  <a:txBody>
                    <a:bodyPr/>
                    <a:lstStyle/>
                    <a:p>
                      <a:pPr marL="0" lvl="0" indent="0" algn="ctr" rtl="0">
                        <a:spcBef>
                          <a:spcPts val="0"/>
                        </a:spcBef>
                        <a:spcAft>
                          <a:spcPts val="0"/>
                        </a:spcAft>
                        <a:buNone/>
                      </a:pPr>
                      <a:r>
                        <a:rPr lang="fr" b="1">
                          <a:solidFill>
                            <a:schemeClr val="dk1"/>
                          </a:solidFill>
                        </a:rPr>
                        <a:t>THERMAL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intense heat and light energy emitted by an explosion, especially in nuclear detonations. Thermal radiation causes burns, ignites materials, and can create secondary fires in the target area.</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10"/>
                  </a:ext>
                </a:extLst>
              </a:tr>
            </a:tbl>
          </a:graphicData>
        </a:graphic>
      </p:graphicFrame>
      <p:pic>
        <p:nvPicPr>
          <p:cNvPr id="325" name="Google Shape;325;p3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WEAPONEERING</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5" name="Rektangel 4"/>
          <p:cNvSpPr/>
          <p:nvPr/>
        </p:nvSpPr>
        <p:spPr>
          <a:xfrm>
            <a:off x="3779838" y="4329451"/>
            <a:ext cx="7559675" cy="2031325"/>
          </a:xfrm>
          <a:prstGeom prst="rect">
            <a:avLst/>
          </a:prstGeom>
        </p:spPr>
        <p:txBody>
          <a:bodyPr>
            <a:spAutoFit/>
          </a:bodyPr>
          <a:lstStyle/>
          <a:p>
            <a:pPr lvl="0"/>
            <a:r>
              <a:rPr lang="en-US" dirty="0" err="1"/>
              <a:t>Fuze</a:t>
            </a:r>
            <a:r>
              <a:rPr lang="en-US" dirty="0"/>
              <a:t> delay.</a:t>
            </a:r>
          </a:p>
          <a:p>
            <a:pPr lvl="0"/>
            <a:r>
              <a:rPr lang="en-US" dirty="0"/>
              <a:t> 0 ms = destroy the roof, </a:t>
            </a:r>
          </a:p>
          <a:p>
            <a:pPr lvl="0"/>
            <a:r>
              <a:rPr lang="en-US" dirty="0"/>
              <a:t>10 ms = explode 3 meters below roof, perfect for single storey building, </a:t>
            </a:r>
          </a:p>
          <a:p>
            <a:pPr lvl="0"/>
            <a:r>
              <a:rPr lang="en-US" dirty="0"/>
              <a:t>25 ms = good for all other buildings, explode inside the building. </a:t>
            </a:r>
          </a:p>
          <a:p>
            <a:pPr lvl="0"/>
            <a:r>
              <a:rPr lang="en-US" dirty="0"/>
              <a:t>60 ms for BLU-109 only, for bunkers or more than 20m high buildings.</a:t>
            </a:r>
          </a:p>
          <a:p>
            <a:pPr lvl="0"/>
            <a:endParaRPr lang="en-US" dirty="0"/>
          </a:p>
          <a:p>
            <a:pPr lvl="0"/>
            <a:r>
              <a:rPr lang="en-US" dirty="0"/>
              <a:t>For all bombs in level bombing, without specific input like impact angle on JDAMs, the higher you drop the bomb, the higher the impact angle. It goes from around 30° at 5000' to 60° at 250000. So basically you for the release profile by indicating the desired angle of impact</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12" name="Picture 11" descr="A map of the north and south america&#10;&#10;Description automatically generated with medium confidence">
            <a:extLst>
              <a:ext uri="{FF2B5EF4-FFF2-40B4-BE49-F238E27FC236}">
                <a16:creationId xmlns:a16="http://schemas.microsoft.com/office/drawing/2014/main" id="{5D741E59-8199-90E6-947E-DF2A9BB275F0}"/>
              </a:ext>
            </a:extLst>
          </p:cNvPr>
          <p:cNvPicPr>
            <a:picLocks noChangeAspect="1"/>
          </p:cNvPicPr>
          <p:nvPr/>
        </p:nvPicPr>
        <p:blipFill>
          <a:blip r:embed="rId3"/>
          <a:srcRect l="6875" t="4473" r="26753" b="4330"/>
          <a:stretch/>
        </p:blipFill>
        <p:spPr>
          <a:xfrm>
            <a:off x="-860" y="1925600"/>
            <a:ext cx="15120210" cy="8764597"/>
          </a:xfrm>
          <a:prstGeom prst="rect">
            <a:avLst/>
          </a:prstGeom>
        </p:spPr>
      </p:pic>
      <p:sp>
        <p:nvSpPr>
          <p:cNvPr id="67" name="Google Shape;67;p14"/>
          <p:cNvSpPr txBox="1"/>
          <p:nvPr/>
        </p:nvSpPr>
        <p:spPr>
          <a:xfrm>
            <a:off x="10271651" y="4970182"/>
            <a:ext cx="2294002" cy="751448"/>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400" b="1" dirty="0"/>
              <a:t>SAM Test and Training Facility</a:t>
            </a:r>
          </a:p>
          <a:p>
            <a:pPr marL="0" lvl="0" indent="0" algn="l" rtl="0">
              <a:spcBef>
                <a:spcPts val="0"/>
              </a:spcBef>
              <a:spcAft>
                <a:spcPts val="0"/>
              </a:spcAft>
              <a:buClr>
                <a:schemeClr val="dk1"/>
              </a:buClr>
              <a:buSzPts val="1100"/>
              <a:buFont typeface="Arial"/>
              <a:buNone/>
            </a:pPr>
            <a:r>
              <a:rPr lang="fr" b="1" dirty="0">
                <a:solidFill>
                  <a:schemeClr val="dk1"/>
                </a:solidFill>
              </a:rPr>
              <a:t>SRNTGT107</a:t>
            </a:r>
            <a:endParaRPr b="1" dirty="0">
              <a:solidFill>
                <a:schemeClr val="dk1"/>
              </a:solidFill>
            </a:endParaRPr>
          </a:p>
        </p:txBody>
      </p:sp>
      <p:cxnSp>
        <p:nvCxnSpPr>
          <p:cNvPr id="68" name="Google Shape;68;p14"/>
          <p:cNvCxnSpPr>
            <a:cxnSpLocks/>
            <a:stCxn id="67" idx="1"/>
            <a:endCxn id="69" idx="0"/>
          </p:cNvCxnSpPr>
          <p:nvPr/>
        </p:nvCxnSpPr>
        <p:spPr>
          <a:xfrm flipH="1">
            <a:off x="9135199" y="5345906"/>
            <a:ext cx="1136452" cy="601992"/>
          </a:xfrm>
          <a:prstGeom prst="straightConnector1">
            <a:avLst/>
          </a:prstGeom>
          <a:noFill/>
          <a:ln w="19050" cap="flat" cmpd="sng">
            <a:solidFill>
              <a:schemeClr val="bg1"/>
            </a:solidFill>
            <a:prstDash val="solid"/>
            <a:round/>
            <a:headEnd type="none" w="med" len="med"/>
            <a:tailEnd type="none" w="med" len="med"/>
          </a:ln>
        </p:spPr>
      </p:cxnSp>
      <p:sp>
        <p:nvSpPr>
          <p:cNvPr id="69" name="Google Shape;69;p14"/>
          <p:cNvSpPr/>
          <p:nvPr/>
        </p:nvSpPr>
        <p:spPr>
          <a:xfrm>
            <a:off x="8775199" y="5947898"/>
            <a:ext cx="720000" cy="720000"/>
          </a:xfrm>
          <a:prstGeom prst="plus">
            <a:avLst>
              <a:gd name="adj" fmla="val 40260"/>
            </a:avLst>
          </a:prstGeom>
          <a:noFill/>
          <a:ln w="28575" cap="flat" cmpd="sng">
            <a:solidFill>
              <a:schemeClr val="bg1"/>
            </a:solidFill>
            <a:prstDash val="solid"/>
            <a:round/>
            <a:headEnd type="none" w="sm" len="sm"/>
            <a:tailEnd type="none" w="sm" len="sm"/>
          </a:ln>
        </p:spPr>
        <p:txBody>
          <a:bodyPr spcFirstLastPara="1" wrap="square" lIns="0" tIns="0" rIns="0" bIns="126000" anchor="ctr" anchorCtr="0">
            <a:noAutofit/>
          </a:bodyPr>
          <a:lstStyle/>
          <a:p>
            <a:pPr marL="0" lvl="0" indent="0" algn="ctr" rtl="0">
              <a:spcBef>
                <a:spcPts val="0"/>
              </a:spcBef>
              <a:spcAft>
                <a:spcPts val="0"/>
              </a:spcAft>
              <a:buNone/>
            </a:pPr>
            <a:r>
              <a:rPr lang="fr" sz="2000" b="1" dirty="0">
                <a:solidFill>
                  <a:schemeClr val="dk1"/>
                </a:solidFill>
              </a:rPr>
              <a:t>.</a:t>
            </a:r>
            <a:endParaRPr sz="2000" b="1" dirty="0">
              <a:solidFill>
                <a:schemeClr val="dk1"/>
              </a:solidFill>
            </a:endParaRPr>
          </a:p>
        </p:txBody>
      </p:sp>
      <p:sp>
        <p:nvSpPr>
          <p:cNvPr id="25" name="TextBox 24">
            <a:extLst>
              <a:ext uri="{FF2B5EF4-FFF2-40B4-BE49-F238E27FC236}">
                <a16:creationId xmlns:a16="http://schemas.microsoft.com/office/drawing/2014/main" id="{362EA0AA-FCDD-093D-37BA-90261762B51F}"/>
              </a:ext>
            </a:extLst>
          </p:cNvPr>
          <p:cNvSpPr txBox="1"/>
          <p:nvPr/>
        </p:nvSpPr>
        <p:spPr>
          <a:xfrm>
            <a:off x="2435296" y="356146"/>
            <a:ext cx="5095321" cy="400110"/>
          </a:xfrm>
          <a:prstGeom prst="rect">
            <a:avLst/>
          </a:prstGeom>
          <a:noFill/>
        </p:spPr>
        <p:txBody>
          <a:bodyPr wrap="square">
            <a:spAutoFit/>
          </a:bodyPr>
          <a:lstStyle/>
          <a:p>
            <a:pPr marL="0" lvl="0" indent="0" algn="l" rtl="0">
              <a:spcBef>
                <a:spcPts val="0"/>
              </a:spcBef>
              <a:spcAft>
                <a:spcPts val="0"/>
              </a:spcAft>
              <a:buNone/>
            </a:pPr>
            <a:r>
              <a:rPr lang="en-GB" sz="2000" b="1" dirty="0"/>
              <a:t>JOINT OPERATIONS GRAPHIC</a:t>
            </a:r>
            <a:r>
              <a:rPr lang="en-GB" sz="2000" b="1" dirty="0">
                <a:solidFill>
                  <a:schemeClr val="dk1"/>
                </a:solidFill>
              </a:rPr>
              <a:t> [X]</a:t>
            </a:r>
            <a:endParaRPr lang="en-GB" sz="2000" b="1" dirty="0"/>
          </a:p>
        </p:txBody>
      </p:sp>
      <p:grpSp>
        <p:nvGrpSpPr>
          <p:cNvPr id="2" name="Group 1">
            <a:extLst>
              <a:ext uri="{FF2B5EF4-FFF2-40B4-BE49-F238E27FC236}">
                <a16:creationId xmlns:a16="http://schemas.microsoft.com/office/drawing/2014/main" id="{B6692789-B169-31FA-6EBC-AD2BD782FF1D}"/>
              </a:ext>
            </a:extLst>
          </p:cNvPr>
          <p:cNvGrpSpPr/>
          <p:nvPr/>
        </p:nvGrpSpPr>
        <p:grpSpPr>
          <a:xfrm>
            <a:off x="1" y="0"/>
            <a:ext cx="15119349" cy="1980670"/>
            <a:chOff x="1" y="0"/>
            <a:chExt cx="15119349" cy="1980670"/>
          </a:xfrm>
        </p:grpSpPr>
        <p:sp>
          <p:nvSpPr>
            <p:cNvPr id="4" name="TextBox 3">
              <a:extLst>
                <a:ext uri="{FF2B5EF4-FFF2-40B4-BE49-F238E27FC236}">
                  <a16:creationId xmlns:a16="http://schemas.microsoft.com/office/drawing/2014/main" id="{0FF24576-3226-15E8-83B9-C95F0BAE803C}"/>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5" name="Picture 3">
              <a:extLst>
                <a:ext uri="{FF2B5EF4-FFF2-40B4-BE49-F238E27FC236}">
                  <a16:creationId xmlns:a16="http://schemas.microsoft.com/office/drawing/2014/main" id="{28473F21-7F96-9C21-A5FC-C64B135FCDB0}"/>
                </a:ext>
              </a:extLst>
            </p:cNvPr>
            <p:cNvPicPr>
              <a:picLocks noChangeAspect="1" noChangeArrowheads="1"/>
            </p:cNvPicPr>
            <p:nvPr/>
          </p:nvPicPr>
          <p:blipFill>
            <a:blip r:embed="rId4"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6" name="Group 5">
              <a:extLst>
                <a:ext uri="{FF2B5EF4-FFF2-40B4-BE49-F238E27FC236}">
                  <a16:creationId xmlns:a16="http://schemas.microsoft.com/office/drawing/2014/main" id="{1FB6DC20-DE24-3B18-3AA7-B76D0D3B1FF5}"/>
                </a:ext>
              </a:extLst>
            </p:cNvPr>
            <p:cNvGrpSpPr/>
            <p:nvPr/>
          </p:nvGrpSpPr>
          <p:grpSpPr>
            <a:xfrm>
              <a:off x="1" y="0"/>
              <a:ext cx="15119349" cy="1921524"/>
              <a:chOff x="1" y="-1616"/>
              <a:chExt cx="15119349" cy="1921524"/>
            </a:xfrm>
          </p:grpSpPr>
          <p:sp>
            <p:nvSpPr>
              <p:cNvPr id="19" name="Rectangle 18">
                <a:extLst>
                  <a:ext uri="{FF2B5EF4-FFF2-40B4-BE49-F238E27FC236}">
                    <a16:creationId xmlns:a16="http://schemas.microsoft.com/office/drawing/2014/main" id="{988146CD-CAD7-6564-F231-28BC9695E58A}"/>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8072A095-9C41-53F0-C73B-F71FFDD8D6C9}"/>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39973DED-45F2-C7F2-2B95-206ABD443289}"/>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95FE5B21-9733-4675-9070-0F8796B6E866}"/>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46491806-F3C7-DCB4-A7AE-C5EA91CBDC7C}"/>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176FD591-0DCC-3EA4-DD32-8FD7E158C68D}"/>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TextBox 6">
              <a:extLst>
                <a:ext uri="{FF2B5EF4-FFF2-40B4-BE49-F238E27FC236}">
                  <a16:creationId xmlns:a16="http://schemas.microsoft.com/office/drawing/2014/main" id="{1C3D7749-9927-4F10-38CE-C9492E442001}"/>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SAM Test and Training Facility, SRN</a:t>
              </a:r>
            </a:p>
          </p:txBody>
        </p:sp>
        <p:sp>
          <p:nvSpPr>
            <p:cNvPr id="8" name="TextBox 7">
              <a:extLst>
                <a:ext uri="{FF2B5EF4-FFF2-40B4-BE49-F238E27FC236}">
                  <a16:creationId xmlns:a16="http://schemas.microsoft.com/office/drawing/2014/main" id="{00437415-4F86-B3A6-614C-0EFD9B2A8785}"/>
                </a:ext>
              </a:extLst>
            </p:cNvPr>
            <p:cNvSpPr txBox="1"/>
            <p:nvPr/>
          </p:nvSpPr>
          <p:spPr>
            <a:xfrm>
              <a:off x="2429057" y="945322"/>
              <a:ext cx="3575018"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SRNTGT107  CATCODE: 4</a:t>
              </a:r>
            </a:p>
            <a:p>
              <a:pPr marL="0" lvl="0" indent="0" algn="l" rtl="0">
                <a:spcBef>
                  <a:spcPts val="0"/>
                </a:spcBef>
                <a:spcAft>
                  <a:spcPts val="0"/>
                </a:spcAft>
                <a:buNone/>
              </a:pPr>
              <a:r>
                <a:rPr lang="en-GB" sz="1500" b="1" dirty="0"/>
                <a:t>MIDB GEO:</a:t>
              </a:r>
              <a:r>
                <a:rPr lang="pt-BR" sz="1500" b="1" dirty="0"/>
                <a:t> N 68 02.184 E 034 40.670</a:t>
              </a:r>
            </a:p>
            <a:p>
              <a:pPr marL="0" lvl="0" indent="0" algn="l" rtl="0">
                <a:spcBef>
                  <a:spcPts val="0"/>
                </a:spcBef>
                <a:spcAft>
                  <a:spcPts val="0"/>
                </a:spcAft>
                <a:buNone/>
              </a:pPr>
              <a:r>
                <a:rPr lang="en-GB" sz="1500" b="1" dirty="0"/>
                <a:t>ICOD: 2011-JUL-06 DOI:2011-JUL-06</a:t>
              </a:r>
            </a:p>
          </p:txBody>
        </p:sp>
        <p:sp>
          <p:nvSpPr>
            <p:cNvPr id="9" name="TextBox 8">
              <a:extLst>
                <a:ext uri="{FF2B5EF4-FFF2-40B4-BE49-F238E27FC236}">
                  <a16:creationId xmlns:a16="http://schemas.microsoft.com/office/drawing/2014/main" id="{2A9E2DBE-280F-92D2-78BC-BBDC58DD68FE}"/>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0" name="TextBox 9">
              <a:extLst>
                <a:ext uri="{FF2B5EF4-FFF2-40B4-BE49-F238E27FC236}">
                  <a16:creationId xmlns:a16="http://schemas.microsoft.com/office/drawing/2014/main" id="{9A767ACF-32F1-CA50-851A-7BB15293655A}"/>
                </a:ext>
              </a:extLst>
            </p:cNvPr>
            <p:cNvSpPr txBox="1"/>
            <p:nvPr/>
          </p:nvSpPr>
          <p:spPr>
            <a:xfrm>
              <a:off x="11347323" y="1112228"/>
              <a:ext cx="3770092" cy="323165"/>
            </a:xfrm>
            <a:prstGeom prst="rect">
              <a:avLst/>
            </a:prstGeom>
            <a:noFill/>
          </p:spPr>
          <p:txBody>
            <a:bodyPr wrap="square">
              <a:spAutoFit/>
            </a:bodyPr>
            <a:lstStyle/>
            <a:p>
              <a:pPr marL="0" lvl="0" indent="0" algn="ctr" rtl="0">
                <a:spcBef>
                  <a:spcPts val="0"/>
                </a:spcBef>
                <a:spcAft>
                  <a:spcPts val="0"/>
                </a:spcAft>
                <a:buNone/>
              </a:pPr>
              <a:r>
                <a:rPr lang="en-GB" sz="1500" b="1" dirty="0"/>
                <a:t>DECL ON: 2061-JUL-06</a:t>
              </a:r>
            </a:p>
          </p:txBody>
        </p:sp>
        <p:pic>
          <p:nvPicPr>
            <p:cNvPr id="14" name="Picture 13" descr="D:\GIT PROJECTS\OPAT-background\Virtual Intelligence Service only logo.PNG">
              <a:extLst>
                <a:ext uri="{FF2B5EF4-FFF2-40B4-BE49-F238E27FC236}">
                  <a16:creationId xmlns:a16="http://schemas.microsoft.com/office/drawing/2014/main" id="{323BC842-6461-F2E7-880B-A37329B9B88D}"/>
                </a:ext>
              </a:extLst>
            </p:cNvPr>
            <p:cNvPicPr>
              <a:picLocks noChangeAspect="1" noChangeArrowheads="1"/>
            </p:cNvPicPr>
            <p:nvPr/>
          </p:nvPicPr>
          <p:blipFill>
            <a:blip r:embed="rId5"/>
            <a:srcRect/>
            <a:stretch>
              <a:fillRect/>
            </a:stretch>
          </p:blipFill>
          <p:spPr bwMode="auto">
            <a:xfrm>
              <a:off x="108686" y="21695"/>
              <a:ext cx="2225675" cy="1958975"/>
            </a:xfrm>
            <a:prstGeom prst="rect">
              <a:avLst/>
            </a:prstGeom>
            <a:noFill/>
          </p:spPr>
        </p:pic>
        <p:sp>
          <p:nvSpPr>
            <p:cNvPr id="13" name="Rektangel 11">
              <a:extLst>
                <a:ext uri="{FF2B5EF4-FFF2-40B4-BE49-F238E27FC236}">
                  <a16:creationId xmlns:a16="http://schemas.microsoft.com/office/drawing/2014/main" id="{2CC65B76-70DD-1917-5D47-70638673EF7A}"/>
                </a:ext>
              </a:extLst>
            </p:cNvPr>
            <p:cNvSpPr/>
            <p:nvPr/>
          </p:nvSpPr>
          <p:spPr>
            <a:xfrm>
              <a:off x="10152898" y="870553"/>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9689C963-FBFE-F6A6-8CB8-ED90E7F3E0DA}"/>
              </a:ext>
            </a:extLst>
          </p:cNvPr>
          <p:cNvGrpSpPr/>
          <p:nvPr/>
        </p:nvGrpSpPr>
        <p:grpSpPr>
          <a:xfrm>
            <a:off x="14195180" y="2629410"/>
            <a:ext cx="559046" cy="692832"/>
            <a:chOff x="15526400" y="3343535"/>
            <a:chExt cx="1172983" cy="1324523"/>
          </a:xfrm>
        </p:grpSpPr>
        <p:sp>
          <p:nvSpPr>
            <p:cNvPr id="27"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RISK ESTIMATE DISTANCES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4825999" y="2454116"/>
          <a:ext cx="5467350" cy="5374005"/>
        </p:xfrm>
        <a:graphic>
          <a:graphicData uri="http://schemas.openxmlformats.org/drawingml/2006/table">
            <a:tbl>
              <a:tblPr/>
              <a:tblGrid>
                <a:gridCol w="1328592">
                  <a:extLst>
                    <a:ext uri="{9D8B030D-6E8A-4147-A177-3AD203B41FA5}">
                      <a16:colId xmlns:a16="http://schemas.microsoft.com/office/drawing/2014/main" val="20000"/>
                    </a:ext>
                  </a:extLst>
                </a:gridCol>
                <a:gridCol w="3149138">
                  <a:extLst>
                    <a:ext uri="{9D8B030D-6E8A-4147-A177-3AD203B41FA5}">
                      <a16:colId xmlns:a16="http://schemas.microsoft.com/office/drawing/2014/main" val="20001"/>
                    </a:ext>
                  </a:extLst>
                </a:gridCol>
                <a:gridCol w="989620">
                  <a:extLst>
                    <a:ext uri="{9D8B030D-6E8A-4147-A177-3AD203B41FA5}">
                      <a16:colId xmlns:a16="http://schemas.microsoft.com/office/drawing/2014/main" val="20002"/>
                    </a:ext>
                  </a:extLst>
                </a:gridCol>
              </a:tblGrid>
              <a:tr h="0">
                <a:tc>
                  <a:txBody>
                    <a:bodyPr/>
                    <a:lstStyle/>
                    <a:p>
                      <a:pPr algn="ctr">
                        <a:lnSpc>
                          <a:spcPct val="115000"/>
                        </a:lnSpc>
                        <a:spcAft>
                          <a:spcPts val="0"/>
                        </a:spcAft>
                      </a:pPr>
                      <a:r>
                        <a:rPr lang="en-US" sz="1100" b="1">
                          <a:latin typeface="Arial"/>
                          <a:ea typeface="Times New Roman"/>
                          <a:cs typeface="Arial"/>
                        </a:rPr>
                        <a:t>Weapon </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Description</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0,1 % PI</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0000"/>
                  </a:ext>
                </a:extLst>
              </a:tr>
              <a:tr h="0">
                <a:tc>
                  <a:txBody>
                    <a:bodyPr/>
                    <a:lstStyle/>
                    <a:p>
                      <a:pPr marL="457200">
                        <a:lnSpc>
                          <a:spcPct val="115000"/>
                        </a:lnSpc>
                        <a:spcAft>
                          <a:spcPts val="0"/>
                        </a:spcAft>
                      </a:pPr>
                      <a:r>
                        <a:rPr lang="en-US" sz="1100" b="1">
                          <a:latin typeface="Arial"/>
                          <a:ea typeface="Times New Roman"/>
                          <a:cs typeface="Arial"/>
                        </a:rPr>
                        <a:t>MK-82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457200">
                        <a:lnSpc>
                          <a:spcPct val="115000"/>
                        </a:lnSpc>
                        <a:spcAft>
                          <a:spcPts val="0"/>
                        </a:spcAft>
                      </a:pPr>
                      <a:r>
                        <a:rPr lang="en-US" sz="1100" b="1">
                          <a:latin typeface="Arial"/>
                          <a:ea typeface="Times New Roman"/>
                          <a:cs typeface="Arial"/>
                        </a:rPr>
                        <a:t>MK-83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457200">
                        <a:lnSpc>
                          <a:spcPct val="115000"/>
                        </a:lnSpc>
                        <a:spcAft>
                          <a:spcPts val="0"/>
                        </a:spcAft>
                      </a:pPr>
                      <a:r>
                        <a:rPr lang="en-US" sz="1100" b="1">
                          <a:latin typeface="Arial"/>
                          <a:ea typeface="Times New Roman"/>
                          <a:cs typeface="Arial"/>
                        </a:rPr>
                        <a:t>MK-84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dirty="0">
                          <a:latin typeface="Arial"/>
                          <a:ea typeface="Times New Roman"/>
                          <a:cs typeface="Arial"/>
                        </a:rPr>
                        <a:t>300</a:t>
                      </a:r>
                      <a:endParaRPr lang="nb-NO" sz="11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marL="457200">
                        <a:lnSpc>
                          <a:spcPct val="115000"/>
                        </a:lnSpc>
                        <a:spcAft>
                          <a:spcPts val="0"/>
                        </a:spcAft>
                      </a:pPr>
                      <a:r>
                        <a:rPr lang="en-US" sz="1100" b="1">
                          <a:latin typeface="Arial"/>
                          <a:ea typeface="Times New Roman"/>
                          <a:cs typeface="Arial"/>
                        </a:rPr>
                        <a:t>GBU-12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marL="457200">
                        <a:lnSpc>
                          <a:spcPct val="115000"/>
                        </a:lnSpc>
                        <a:spcAft>
                          <a:spcPts val="0"/>
                        </a:spcAft>
                      </a:pPr>
                      <a:r>
                        <a:rPr lang="en-US" sz="1100" b="1">
                          <a:latin typeface="Arial"/>
                          <a:ea typeface="Times New Roman"/>
                          <a:cs typeface="Arial"/>
                        </a:rPr>
                        <a:t>GBU-16</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marL="457200">
                        <a:lnSpc>
                          <a:spcPct val="115000"/>
                        </a:lnSpc>
                        <a:spcAft>
                          <a:spcPts val="0"/>
                        </a:spcAft>
                      </a:pPr>
                      <a:r>
                        <a:rPr lang="en-US" sz="1100" b="1">
                          <a:latin typeface="Arial"/>
                          <a:ea typeface="Times New Roman"/>
                          <a:cs typeface="Arial"/>
                        </a:rPr>
                        <a:t>GBU-10</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marL="457200">
                        <a:lnSpc>
                          <a:spcPct val="115000"/>
                        </a:lnSpc>
                        <a:spcAft>
                          <a:spcPts val="0"/>
                        </a:spcAft>
                      </a:pPr>
                      <a:r>
                        <a:rPr lang="en-US" sz="1100" b="1">
                          <a:latin typeface="Arial"/>
                          <a:ea typeface="Times New Roman"/>
                          <a:cs typeface="Arial"/>
                        </a:rPr>
                        <a:t>GBU-24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 PAweway III,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marL="457200">
                        <a:lnSpc>
                          <a:spcPct val="115000"/>
                        </a:lnSpc>
                        <a:spcAft>
                          <a:spcPts val="0"/>
                        </a:spcAft>
                      </a:pPr>
                      <a:r>
                        <a:rPr lang="en-US" sz="1100" b="1">
                          <a:latin typeface="Arial"/>
                          <a:ea typeface="Times New Roman"/>
                          <a:cs typeface="Arial"/>
                        </a:rPr>
                        <a:t>GBU-38</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marL="457200">
                        <a:lnSpc>
                          <a:spcPct val="115000"/>
                        </a:lnSpc>
                        <a:spcAft>
                          <a:spcPts val="0"/>
                        </a:spcAft>
                      </a:pPr>
                      <a:r>
                        <a:rPr lang="en-US" sz="1100" b="1">
                          <a:latin typeface="Arial"/>
                          <a:ea typeface="Times New Roman"/>
                          <a:cs typeface="Arial"/>
                        </a:rPr>
                        <a:t>GBU-32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0">
                <a:tc>
                  <a:txBody>
                    <a:bodyPr/>
                    <a:lstStyle/>
                    <a:p>
                      <a:pPr marL="457200">
                        <a:lnSpc>
                          <a:spcPct val="115000"/>
                        </a:lnSpc>
                        <a:spcAft>
                          <a:spcPts val="0"/>
                        </a:spcAft>
                      </a:pPr>
                      <a:r>
                        <a:rPr lang="en-US" sz="1100" b="1">
                          <a:latin typeface="Arial"/>
                          <a:ea typeface="Times New Roman"/>
                          <a:cs typeface="Arial"/>
                        </a:rPr>
                        <a:t>GBU-31(V) 1/B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0">
                <a:tc>
                  <a:txBody>
                    <a:bodyPr/>
                    <a:lstStyle/>
                    <a:p>
                      <a:pPr marL="457200">
                        <a:lnSpc>
                          <a:spcPct val="115000"/>
                        </a:lnSpc>
                        <a:spcAft>
                          <a:spcPts val="0"/>
                        </a:spcAft>
                      </a:pPr>
                      <a:r>
                        <a:rPr lang="en-US" sz="1100" b="1">
                          <a:latin typeface="Arial"/>
                          <a:ea typeface="Times New Roman"/>
                          <a:cs typeface="Arial"/>
                        </a:rPr>
                        <a:t>GBU-31 (V)3(B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0">
                <a:tc>
                  <a:txBody>
                    <a:bodyPr/>
                    <a:lstStyle/>
                    <a:p>
                      <a:pPr marL="457200">
                        <a:lnSpc>
                          <a:spcPct val="115000"/>
                        </a:lnSpc>
                        <a:spcAft>
                          <a:spcPts val="0"/>
                        </a:spcAft>
                      </a:pPr>
                      <a:r>
                        <a:rPr lang="en-US" sz="1100" b="1">
                          <a:latin typeface="Arial"/>
                          <a:ea typeface="Times New Roman"/>
                          <a:cs typeface="Arial"/>
                        </a:rPr>
                        <a:t>CBU-87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0">
                <a:tc>
                  <a:txBody>
                    <a:bodyPr/>
                    <a:lstStyle/>
                    <a:p>
                      <a:pPr marL="457200">
                        <a:lnSpc>
                          <a:spcPct val="115000"/>
                        </a:lnSpc>
                        <a:spcAft>
                          <a:spcPts val="0"/>
                        </a:spcAft>
                      </a:pPr>
                      <a:r>
                        <a:rPr lang="en-US" sz="1100" b="1">
                          <a:latin typeface="Arial"/>
                          <a:ea typeface="Times New Roman"/>
                          <a:cs typeface="Arial"/>
                        </a:rPr>
                        <a:t>CBU-97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0">
                <a:tc>
                  <a:txBody>
                    <a:bodyPr/>
                    <a:lstStyle/>
                    <a:p>
                      <a:pPr marL="457200">
                        <a:lnSpc>
                          <a:spcPct val="115000"/>
                        </a:lnSpc>
                        <a:spcAft>
                          <a:spcPts val="0"/>
                        </a:spcAft>
                      </a:pPr>
                      <a:r>
                        <a:rPr lang="en-US" sz="1100" b="1">
                          <a:latin typeface="Arial"/>
                          <a:ea typeface="Times New Roman"/>
                          <a:cs typeface="Arial"/>
                        </a:rPr>
                        <a:t>CBU-103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0">
                <a:tc>
                  <a:txBody>
                    <a:bodyPr/>
                    <a:lstStyle/>
                    <a:p>
                      <a:pPr marL="457200">
                        <a:lnSpc>
                          <a:spcPct val="115000"/>
                        </a:lnSpc>
                        <a:spcAft>
                          <a:spcPts val="0"/>
                        </a:spcAft>
                      </a:pPr>
                      <a:r>
                        <a:rPr lang="en-US" sz="1100" b="1">
                          <a:latin typeface="Arial"/>
                          <a:ea typeface="Times New Roman"/>
                          <a:cs typeface="Arial"/>
                        </a:rPr>
                        <a:t>CBU-105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0">
                <a:tc>
                  <a:txBody>
                    <a:bodyPr/>
                    <a:lstStyle/>
                    <a:p>
                      <a:pPr marL="457200">
                        <a:lnSpc>
                          <a:spcPct val="115000"/>
                        </a:lnSpc>
                        <a:spcAft>
                          <a:spcPts val="0"/>
                        </a:spcAft>
                      </a:pPr>
                      <a:r>
                        <a:rPr lang="en-US" sz="1100" b="1">
                          <a:latin typeface="Arial"/>
                          <a:ea typeface="Times New Roman"/>
                          <a:cs typeface="Arial"/>
                        </a:rPr>
                        <a:t>MK20 Rockeye</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0">
                <a:tc>
                  <a:txBody>
                    <a:bodyPr/>
                    <a:lstStyle/>
                    <a:p>
                      <a:pPr marL="457200">
                        <a:lnSpc>
                          <a:spcPct val="115000"/>
                        </a:lnSpc>
                        <a:spcAft>
                          <a:spcPts val="0"/>
                        </a:spcAft>
                      </a:pPr>
                      <a:r>
                        <a:rPr lang="en-US" sz="1100" b="1">
                          <a:latin typeface="Arial"/>
                          <a:ea typeface="Times New Roman"/>
                          <a:cs typeface="Arial"/>
                        </a:rPr>
                        <a:t>AGM-65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0">
                <a:tc>
                  <a:txBody>
                    <a:bodyPr/>
                    <a:lstStyle/>
                    <a:p>
                      <a:pPr marL="457200">
                        <a:lnSpc>
                          <a:spcPct val="115000"/>
                        </a:lnSpc>
                        <a:spcAft>
                          <a:spcPts val="0"/>
                        </a:spcAft>
                      </a:pPr>
                      <a:r>
                        <a:rPr lang="en-US" sz="1100" b="1">
                          <a:latin typeface="Arial"/>
                          <a:ea typeface="Times New Roman"/>
                          <a:cs typeface="Arial"/>
                        </a:rPr>
                        <a:t>AGM-84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0">
                <a:tc>
                  <a:txBody>
                    <a:bodyPr/>
                    <a:lstStyle/>
                    <a:p>
                      <a:pPr marL="457200">
                        <a:lnSpc>
                          <a:spcPct val="115000"/>
                        </a:lnSpc>
                        <a:spcAft>
                          <a:spcPts val="0"/>
                        </a:spcAft>
                      </a:pPr>
                      <a:r>
                        <a:rPr lang="en-US" sz="1100" b="1">
                          <a:latin typeface="Arial"/>
                          <a:ea typeface="Times New Roman"/>
                          <a:cs typeface="Arial"/>
                        </a:rPr>
                        <a:t>AGM-154A</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Cluster</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0">
                <a:tc>
                  <a:txBody>
                    <a:bodyPr/>
                    <a:lstStyle/>
                    <a:p>
                      <a:pPr marL="457200">
                        <a:lnSpc>
                          <a:spcPct val="115000"/>
                        </a:lnSpc>
                        <a:spcAft>
                          <a:spcPts val="0"/>
                        </a:spcAft>
                      </a:pPr>
                      <a:r>
                        <a:rPr lang="en-US" sz="1100" b="1">
                          <a:latin typeface="Arial"/>
                          <a:ea typeface="Times New Roman"/>
                          <a:cs typeface="Arial"/>
                        </a:rPr>
                        <a:t>AGM154C</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hardened targets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0">
                <a:tc>
                  <a:txBody>
                    <a:bodyPr/>
                    <a:lstStyle/>
                    <a:p>
                      <a:pPr marL="457200">
                        <a:lnSpc>
                          <a:spcPct val="115000"/>
                        </a:lnSpc>
                        <a:spcAft>
                          <a:spcPts val="0"/>
                        </a:spcAft>
                      </a:pPr>
                      <a:r>
                        <a:rPr lang="en-US" sz="1100" b="1">
                          <a:latin typeface="Arial"/>
                          <a:ea typeface="Times New Roman"/>
                          <a:cs typeface="Arial"/>
                        </a:rPr>
                        <a:t>2.75”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0">
                <a:tc>
                  <a:txBody>
                    <a:bodyPr/>
                    <a:lstStyle/>
                    <a:p>
                      <a:pPr marL="457200">
                        <a:lnSpc>
                          <a:spcPct val="115000"/>
                        </a:lnSpc>
                        <a:spcAft>
                          <a:spcPts val="0"/>
                        </a:spcAft>
                      </a:pPr>
                      <a:r>
                        <a:rPr lang="en-US" sz="1100" b="1">
                          <a:latin typeface="Arial"/>
                          <a:ea typeface="Times New Roman"/>
                          <a:cs typeface="Arial"/>
                        </a:rPr>
                        <a:t>APKWS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0">
                <a:tc>
                  <a:txBody>
                    <a:bodyPr/>
                    <a:lstStyle/>
                    <a:p>
                      <a:pPr marL="457200">
                        <a:lnSpc>
                          <a:spcPct val="115000"/>
                        </a:lnSpc>
                        <a:spcAft>
                          <a:spcPts val="0"/>
                        </a:spcAft>
                      </a:pPr>
                      <a:r>
                        <a:rPr lang="en-US" sz="1100" b="1">
                          <a:latin typeface="Arial"/>
                          <a:ea typeface="Times New Roman"/>
                          <a:cs typeface="Arial"/>
                        </a:rPr>
                        <a:t>30mm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75</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0">
                <a:tc>
                  <a:txBody>
                    <a:bodyPr/>
                    <a:lstStyle/>
                    <a:p>
                      <a:pPr marL="457200">
                        <a:lnSpc>
                          <a:spcPct val="115000"/>
                        </a:lnSpc>
                        <a:spcAft>
                          <a:spcPts val="0"/>
                        </a:spcAft>
                      </a:pPr>
                      <a:r>
                        <a:rPr lang="en-US" sz="1100" b="1">
                          <a:latin typeface="Arial"/>
                          <a:ea typeface="Times New Roman"/>
                          <a:cs typeface="Arial"/>
                        </a:rPr>
                        <a:t>20mm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dirty="0">
                          <a:latin typeface="Arial"/>
                          <a:ea typeface="Times New Roman"/>
                          <a:cs typeface="Arial"/>
                        </a:rPr>
                        <a:t>50</a:t>
                      </a:r>
                      <a:endParaRPr lang="nb-NO" sz="11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bl>
          </a:graphicData>
        </a:graphic>
      </p:graphicFrame>
      <p:sp>
        <p:nvSpPr>
          <p:cNvPr id="4097" name="Rectangle 1"/>
          <p:cNvSpPr>
            <a:spLocks noChangeArrowheads="1"/>
          </p:cNvSpPr>
          <p:nvPr/>
        </p:nvSpPr>
        <p:spPr bwMode="auto">
          <a:xfrm>
            <a:off x="0" y="0"/>
            <a:ext cx="1511935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nb-NO" sz="1800" b="0" i="0" u="none" strike="noStrike" cap="none" normalizeH="0" baseline="0">
                <a:ln>
                  <a:noFill/>
                </a:ln>
                <a:solidFill>
                  <a:schemeClr val="tx1"/>
                </a:solidFill>
                <a:effectLst/>
                <a:latin typeface="Arial" pitchFamily="34" charset="0"/>
                <a:cs typeface="Arial" pitchFamily="34" charset="0"/>
              </a:rPr>
            </a:br>
            <a:endParaRPr kumimoji="0" lang="nb-NO" sz="1800" b="0" i="0" u="none" strike="noStrike" cap="none" normalizeH="0" baseline="0">
              <a:ln>
                <a:noFill/>
              </a:ln>
              <a:solidFill>
                <a:schemeClr val="tx1"/>
              </a:solidFill>
              <a:effectLst/>
              <a:latin typeface="Arial" pitchFamily="34" charset="0"/>
              <a:cs typeface="Arial" pitchFamily="34" charset="0"/>
            </a:endParaRPr>
          </a:p>
        </p:txBody>
      </p:sp>
      <p:sp>
        <p:nvSpPr>
          <p:cNvPr id="4098" name="Rectangle 2"/>
          <p:cNvSpPr>
            <a:spLocks noChangeArrowheads="1"/>
          </p:cNvSpPr>
          <p:nvPr/>
        </p:nvSpPr>
        <p:spPr bwMode="auto">
          <a:xfrm>
            <a:off x="0" y="0"/>
            <a:ext cx="4989513" cy="7938"/>
          </a:xfrm>
          <a:prstGeom prst="rect">
            <a:avLst/>
          </a:prstGeom>
          <a:solidFill>
            <a:srgbClr val="000000"/>
          </a:solidFill>
          <a:ln w="9525">
            <a:solidFill>
              <a:schemeClr val="tx1"/>
            </a:solidFill>
            <a:prstDash val="solid"/>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099" name="Rectangle 3"/>
          <p:cNvSpPr>
            <a:spLocks noChangeArrowheads="1"/>
          </p:cNvSpPr>
          <p:nvPr/>
        </p:nvSpPr>
        <p:spPr bwMode="auto">
          <a:xfrm>
            <a:off x="0" y="9959334"/>
            <a:ext cx="1511935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30000" dirty="0">
                <a:ln>
                  <a:noFill/>
                </a:ln>
                <a:solidFill>
                  <a:schemeClr val="tx1"/>
                </a:solidFill>
                <a:effectLst/>
                <a:latin typeface="Arial" pitchFamily="34" charset="0"/>
                <a:ea typeface="Times New Roman" pitchFamily="18" charset="0"/>
                <a:cs typeface="Times New Roman" pitchFamily="18" charset="0"/>
                <a:hlinkClick r:id="" action="ppaction://noaction"/>
              </a:rPr>
              <a:t>[</a:t>
            </a:r>
            <a:r>
              <a:rPr kumimoji="0" lang="en-GB" sz="1000" b="0" i="0" u="none" strike="noStrike" cap="none" normalizeH="0" baseline="30000" dirty="0" bmk="">
                <a:ln>
                  <a:noFill/>
                </a:ln>
                <a:solidFill>
                  <a:schemeClr val="tx1"/>
                </a:solidFill>
                <a:effectLst/>
                <a:latin typeface="Arial" pitchFamily="34" charset="0"/>
                <a:ea typeface="Times New Roman" pitchFamily="18" charset="0"/>
                <a:cs typeface="Times New Roman" pitchFamily="18" charset="0"/>
                <a:hlinkClick r:id="" action="ppaction://noaction"/>
              </a:rPr>
              <a:t>1]</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PI: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Probability</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of</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incapacitation</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Incapacitation means that a soldier that stands within this distance is physically unable to function in an assault within a 5-minute period after an attack. Ordnance delivery inside 0.1% PI distances will be considered as “danger close.”</a:t>
            </a:r>
            <a:endParaRPr kumimoji="0" lang="en-GB"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COLLATERAL DAMAGE ESTIMATION</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4" name="TekstSylinder 3"/>
          <p:cNvSpPr txBox="1"/>
          <p:nvPr/>
        </p:nvSpPr>
        <p:spPr>
          <a:xfrm>
            <a:off x="749030" y="4231532"/>
            <a:ext cx="7023370" cy="3539430"/>
          </a:xfrm>
          <a:prstGeom prst="rect">
            <a:avLst/>
          </a:prstGeom>
          <a:noFill/>
        </p:spPr>
        <p:txBody>
          <a:bodyPr wrap="square" rtlCol="0">
            <a:spAutoFit/>
          </a:bodyPr>
          <a:lstStyle/>
          <a:p>
            <a:pPr lvl="0"/>
            <a:r>
              <a:rPr lang="nb-NO" dirty="0" err="1"/>
              <a:t>Collateral</a:t>
            </a:r>
            <a:r>
              <a:rPr lang="nb-NO" dirty="0"/>
              <a:t> </a:t>
            </a:r>
            <a:r>
              <a:rPr lang="nb-NO" dirty="0" err="1"/>
              <a:t>Effect</a:t>
            </a:r>
            <a:r>
              <a:rPr lang="nb-NO" dirty="0"/>
              <a:t> Radius (CER) is </a:t>
            </a:r>
            <a:r>
              <a:rPr lang="nb-NO" dirty="0" err="1"/>
              <a:t>based</a:t>
            </a:r>
            <a:r>
              <a:rPr lang="nb-NO" dirty="0"/>
              <a:t> in Risk </a:t>
            </a:r>
            <a:r>
              <a:rPr lang="nb-NO" dirty="0" err="1"/>
              <a:t>Estimates</a:t>
            </a:r>
            <a:r>
              <a:rPr lang="nb-NO" dirty="0"/>
              <a:t> </a:t>
            </a:r>
            <a:r>
              <a:rPr lang="nb-NO" dirty="0" err="1"/>
              <a:t>Distances</a:t>
            </a:r>
            <a:r>
              <a:rPr lang="nb-NO" dirty="0"/>
              <a:t>.</a:t>
            </a:r>
          </a:p>
          <a:p>
            <a:pPr lvl="0"/>
            <a:r>
              <a:rPr lang="nb-NO" dirty="0"/>
              <a:t>CER is </a:t>
            </a:r>
            <a:r>
              <a:rPr lang="nb-NO" dirty="0" err="1"/>
              <a:t>based</a:t>
            </a:r>
            <a:r>
              <a:rPr lang="nb-NO" dirty="0"/>
              <a:t> </a:t>
            </a:r>
            <a:r>
              <a:rPr lang="nb-NO" dirty="0" err="1"/>
              <a:t>on</a:t>
            </a:r>
            <a:r>
              <a:rPr lang="nb-NO" dirty="0"/>
              <a:t> Risk </a:t>
            </a:r>
            <a:r>
              <a:rPr lang="nb-NO" dirty="0" err="1"/>
              <a:t>Estimate</a:t>
            </a:r>
            <a:r>
              <a:rPr lang="nb-NO" dirty="0"/>
              <a:t> </a:t>
            </a:r>
            <a:r>
              <a:rPr lang="nb-NO" dirty="0" err="1"/>
              <a:t>Distances</a:t>
            </a:r>
            <a:r>
              <a:rPr lang="nb-NO" dirty="0"/>
              <a:t> (</a:t>
            </a:r>
            <a:r>
              <a:rPr lang="nb-NO" dirty="0" err="1"/>
              <a:t>listed</a:t>
            </a:r>
            <a:r>
              <a:rPr lang="nb-NO" dirty="0"/>
              <a:t> in SPINS).</a:t>
            </a:r>
          </a:p>
          <a:p>
            <a:pPr lvl="0"/>
            <a:endParaRPr lang="nb-NO" dirty="0"/>
          </a:p>
          <a:p>
            <a:pPr lvl="0"/>
            <a:r>
              <a:rPr lang="nb-NO" b="1" dirty="0"/>
              <a:t>CDE 1</a:t>
            </a:r>
            <a:r>
              <a:rPr lang="nb-NO" dirty="0"/>
              <a:t>: </a:t>
            </a:r>
            <a:r>
              <a:rPr lang="nb-NO" dirty="0" err="1"/>
              <a:t>Military</a:t>
            </a:r>
            <a:r>
              <a:rPr lang="nb-NO" dirty="0"/>
              <a:t> target (legal </a:t>
            </a:r>
            <a:r>
              <a:rPr lang="nb-NO" dirty="0" err="1"/>
              <a:t>military</a:t>
            </a:r>
            <a:r>
              <a:rPr lang="nb-NO" dirty="0"/>
              <a:t> target), </a:t>
            </a:r>
            <a:r>
              <a:rPr lang="nb-NO" dirty="0" err="1"/>
              <a:t>no</a:t>
            </a:r>
            <a:r>
              <a:rPr lang="nb-NO" dirty="0"/>
              <a:t> </a:t>
            </a:r>
            <a:r>
              <a:rPr lang="nb-NO" dirty="0" err="1"/>
              <a:t>restriction</a:t>
            </a:r>
            <a:endParaRPr lang="nb-NO" dirty="0"/>
          </a:p>
          <a:p>
            <a:pPr lvl="0"/>
            <a:r>
              <a:rPr lang="nb-NO" b="1" dirty="0"/>
              <a:t>CDE 2</a:t>
            </a:r>
            <a:r>
              <a:rPr lang="nb-NO" dirty="0"/>
              <a:t>: </a:t>
            </a:r>
            <a:r>
              <a:rPr lang="nb-NO" dirty="0" err="1"/>
              <a:t>Structure</a:t>
            </a:r>
            <a:r>
              <a:rPr lang="nb-NO" dirty="0"/>
              <a:t> </a:t>
            </a:r>
            <a:r>
              <a:rPr lang="nb-NO" dirty="0" err="1"/>
              <a:t>within</a:t>
            </a:r>
            <a:r>
              <a:rPr lang="nb-NO" dirty="0"/>
              <a:t> CER, </a:t>
            </a:r>
            <a:r>
              <a:rPr lang="nb-NO" dirty="0" err="1"/>
              <a:t>but</a:t>
            </a:r>
            <a:r>
              <a:rPr lang="nb-NO" dirty="0"/>
              <a:t> </a:t>
            </a:r>
            <a:r>
              <a:rPr lang="nb-NO" dirty="0" err="1"/>
              <a:t>no</a:t>
            </a:r>
            <a:r>
              <a:rPr lang="nb-NO" dirty="0"/>
              <a:t> </a:t>
            </a:r>
            <a:r>
              <a:rPr lang="nb-NO" dirty="0" err="1"/>
              <a:t>collateral</a:t>
            </a:r>
            <a:r>
              <a:rPr lang="nb-NO" dirty="0"/>
              <a:t> </a:t>
            </a:r>
            <a:r>
              <a:rPr lang="nb-NO" dirty="0" err="1"/>
              <a:t>issue</a:t>
            </a:r>
            <a:r>
              <a:rPr lang="nb-NO" dirty="0"/>
              <a:t> (</a:t>
            </a:r>
            <a:r>
              <a:rPr lang="nb-NO" dirty="0" err="1"/>
              <a:t>storage</a:t>
            </a:r>
            <a:r>
              <a:rPr lang="nb-NO" dirty="0"/>
              <a:t>, hut, </a:t>
            </a:r>
            <a:r>
              <a:rPr lang="nb-NO" dirty="0" err="1"/>
              <a:t>small</a:t>
            </a:r>
            <a:r>
              <a:rPr lang="nb-NO" dirty="0"/>
              <a:t> </a:t>
            </a:r>
            <a:r>
              <a:rPr lang="nb-NO" dirty="0" err="1"/>
              <a:t>construction</a:t>
            </a:r>
            <a:r>
              <a:rPr lang="nb-NO" dirty="0"/>
              <a:t>). No </a:t>
            </a:r>
            <a:r>
              <a:rPr lang="nb-NO" dirty="0" err="1"/>
              <a:t>cluster</a:t>
            </a:r>
            <a:r>
              <a:rPr lang="nb-NO" dirty="0"/>
              <a:t> </a:t>
            </a:r>
            <a:r>
              <a:rPr lang="nb-NO" dirty="0" err="1"/>
              <a:t>munitions</a:t>
            </a:r>
            <a:r>
              <a:rPr lang="nb-NO" dirty="0"/>
              <a:t> </a:t>
            </a:r>
            <a:r>
              <a:rPr lang="nb-NO" dirty="0" err="1"/>
              <a:t>allowed</a:t>
            </a:r>
            <a:r>
              <a:rPr lang="nb-NO" dirty="0"/>
              <a:t> and FAH </a:t>
            </a:r>
            <a:r>
              <a:rPr lang="nb-NO" dirty="0" err="1"/>
              <a:t>need</a:t>
            </a:r>
            <a:r>
              <a:rPr lang="nb-NO" dirty="0"/>
              <a:t> to </a:t>
            </a:r>
            <a:r>
              <a:rPr lang="nb-NO" dirty="0" err="1"/>
              <a:t>take</a:t>
            </a:r>
            <a:r>
              <a:rPr lang="nb-NO" dirty="0"/>
              <a:t> </a:t>
            </a:r>
            <a:r>
              <a:rPr lang="nb-NO" dirty="0" err="1"/>
              <a:t>structure</a:t>
            </a:r>
            <a:r>
              <a:rPr lang="nb-NO" dirty="0"/>
              <a:t> in </a:t>
            </a:r>
            <a:r>
              <a:rPr lang="nb-NO" dirty="0" err="1"/>
              <a:t>minde</a:t>
            </a:r>
            <a:r>
              <a:rPr lang="nb-NO" dirty="0"/>
              <a:t> to </a:t>
            </a:r>
            <a:r>
              <a:rPr lang="nb-NO" dirty="0" err="1"/>
              <a:t>avoid</a:t>
            </a:r>
            <a:r>
              <a:rPr lang="nb-NO" dirty="0"/>
              <a:t> </a:t>
            </a:r>
            <a:r>
              <a:rPr lang="nb-NO" dirty="0" err="1"/>
              <a:t>damage</a:t>
            </a:r>
            <a:r>
              <a:rPr lang="nb-NO" dirty="0"/>
              <a:t>. </a:t>
            </a:r>
          </a:p>
          <a:p>
            <a:pPr lvl="0"/>
            <a:r>
              <a:rPr lang="nb-NO" b="1" dirty="0"/>
              <a:t>CDE 3</a:t>
            </a:r>
            <a:r>
              <a:rPr lang="nb-NO" dirty="0"/>
              <a:t>: </a:t>
            </a:r>
            <a:r>
              <a:rPr lang="nb-NO" dirty="0" err="1"/>
              <a:t>Civilian</a:t>
            </a:r>
            <a:r>
              <a:rPr lang="nb-NO" dirty="0"/>
              <a:t> </a:t>
            </a:r>
            <a:r>
              <a:rPr lang="nb-NO" dirty="0" err="1"/>
              <a:t>structure</a:t>
            </a:r>
            <a:r>
              <a:rPr lang="nb-NO" dirty="0"/>
              <a:t> </a:t>
            </a:r>
            <a:r>
              <a:rPr lang="nb-NO" dirty="0" err="1"/>
              <a:t>within</a:t>
            </a:r>
            <a:r>
              <a:rPr lang="nb-NO" dirty="0"/>
              <a:t> CER  (</a:t>
            </a:r>
            <a:r>
              <a:rPr lang="nb-NO" dirty="0" err="1"/>
              <a:t>Residential</a:t>
            </a:r>
            <a:r>
              <a:rPr lang="nb-NO" dirty="0"/>
              <a:t> </a:t>
            </a:r>
            <a:r>
              <a:rPr lang="nb-NO" dirty="0" err="1"/>
              <a:t>buildings</a:t>
            </a:r>
            <a:r>
              <a:rPr lang="nb-NO" dirty="0"/>
              <a:t>, </a:t>
            </a:r>
            <a:r>
              <a:rPr lang="nb-NO" dirty="0" err="1"/>
              <a:t>houses</a:t>
            </a:r>
            <a:r>
              <a:rPr lang="nb-NO" dirty="0"/>
              <a:t>, </a:t>
            </a:r>
            <a:r>
              <a:rPr lang="nb-NO" dirty="0" err="1"/>
              <a:t>structures</a:t>
            </a:r>
            <a:r>
              <a:rPr lang="nb-NO" dirty="0"/>
              <a:t> </a:t>
            </a:r>
            <a:r>
              <a:rPr lang="nb-NO" dirty="0" err="1"/>
              <a:t>that</a:t>
            </a:r>
            <a:r>
              <a:rPr lang="nb-NO" dirty="0"/>
              <a:t> </a:t>
            </a:r>
            <a:r>
              <a:rPr lang="nb-NO" dirty="0" err="1"/>
              <a:t>can</a:t>
            </a:r>
            <a:r>
              <a:rPr lang="nb-NO" dirty="0"/>
              <a:t> </a:t>
            </a:r>
            <a:r>
              <a:rPr lang="nb-NO" dirty="0" err="1"/>
              <a:t>cause</a:t>
            </a:r>
            <a:r>
              <a:rPr lang="nb-NO" dirty="0"/>
              <a:t> </a:t>
            </a:r>
            <a:r>
              <a:rPr lang="nb-NO" dirty="0" err="1"/>
              <a:t>secondary</a:t>
            </a:r>
            <a:r>
              <a:rPr lang="nb-NO" dirty="0"/>
              <a:t> </a:t>
            </a:r>
            <a:r>
              <a:rPr lang="nb-NO" dirty="0" err="1"/>
              <a:t>explosion</a:t>
            </a:r>
            <a:r>
              <a:rPr lang="nb-NO" dirty="0"/>
              <a:t>, </a:t>
            </a:r>
            <a:r>
              <a:rPr lang="nb-NO" dirty="0" err="1"/>
              <a:t>such</a:t>
            </a:r>
            <a:r>
              <a:rPr lang="nb-NO" dirty="0"/>
              <a:t> as </a:t>
            </a:r>
            <a:r>
              <a:rPr lang="nb-NO" dirty="0" err="1"/>
              <a:t>fuel</a:t>
            </a:r>
            <a:r>
              <a:rPr lang="nb-NO" dirty="0"/>
              <a:t> </a:t>
            </a:r>
            <a:r>
              <a:rPr lang="nb-NO" dirty="0" err="1"/>
              <a:t>storages</a:t>
            </a:r>
            <a:r>
              <a:rPr lang="nb-NO" dirty="0"/>
              <a:t>), </a:t>
            </a:r>
            <a:r>
              <a:rPr lang="nb-NO" dirty="0" err="1"/>
              <a:t>Precision</a:t>
            </a:r>
            <a:r>
              <a:rPr lang="nb-NO" dirty="0"/>
              <a:t> </a:t>
            </a:r>
            <a:r>
              <a:rPr lang="nb-NO" dirty="0" err="1"/>
              <a:t>guided</a:t>
            </a:r>
            <a:r>
              <a:rPr lang="nb-NO" dirty="0"/>
              <a:t> </a:t>
            </a:r>
            <a:r>
              <a:rPr lang="nb-NO" dirty="0" err="1"/>
              <a:t>munitons</a:t>
            </a:r>
            <a:r>
              <a:rPr lang="nb-NO" dirty="0"/>
              <a:t> </a:t>
            </a:r>
            <a:r>
              <a:rPr lang="nb-NO" dirty="0" err="1"/>
              <a:t>neededl</a:t>
            </a:r>
            <a:endParaRPr lang="nb-NO" dirty="0"/>
          </a:p>
          <a:p>
            <a:pPr lvl="0"/>
            <a:r>
              <a:rPr lang="nb-NO" b="1" dirty="0"/>
              <a:t>CDE 4: </a:t>
            </a:r>
            <a:r>
              <a:rPr lang="nb-NO" dirty="0" err="1"/>
              <a:t>Civilian</a:t>
            </a:r>
            <a:r>
              <a:rPr lang="nb-NO" dirty="0"/>
              <a:t> </a:t>
            </a:r>
            <a:r>
              <a:rPr lang="nb-NO" dirty="0" err="1"/>
              <a:t>structure</a:t>
            </a:r>
            <a:r>
              <a:rPr lang="nb-NO" dirty="0"/>
              <a:t> </a:t>
            </a:r>
            <a:r>
              <a:rPr lang="nb-NO" dirty="0" err="1"/>
              <a:t>within</a:t>
            </a:r>
            <a:r>
              <a:rPr lang="nb-NO" dirty="0"/>
              <a:t> CER and </a:t>
            </a:r>
            <a:r>
              <a:rPr lang="nb-NO" dirty="0" err="1"/>
              <a:t>likely</a:t>
            </a:r>
            <a:r>
              <a:rPr lang="nb-NO" dirty="0"/>
              <a:t> </a:t>
            </a:r>
            <a:r>
              <a:rPr lang="nb-NO" dirty="0" err="1"/>
              <a:t>damaged</a:t>
            </a:r>
            <a:r>
              <a:rPr lang="nb-NO" dirty="0"/>
              <a:t> by </a:t>
            </a:r>
            <a:r>
              <a:rPr lang="nb-NO" dirty="0" err="1"/>
              <a:t>attack</a:t>
            </a:r>
            <a:r>
              <a:rPr lang="nb-NO" dirty="0"/>
              <a:t>. </a:t>
            </a:r>
            <a:r>
              <a:rPr lang="nb-NO" dirty="0" err="1"/>
              <a:t>Damages</a:t>
            </a:r>
            <a:r>
              <a:rPr lang="nb-NO" dirty="0"/>
              <a:t> </a:t>
            </a:r>
            <a:r>
              <a:rPr lang="nb-NO" dirty="0" err="1"/>
              <a:t>minimized</a:t>
            </a:r>
            <a:r>
              <a:rPr lang="nb-NO" dirty="0"/>
              <a:t> by FAH and </a:t>
            </a:r>
            <a:r>
              <a:rPr lang="nb-NO" dirty="0" err="1"/>
              <a:t>delayed</a:t>
            </a:r>
            <a:r>
              <a:rPr lang="nb-NO" dirty="0"/>
              <a:t> </a:t>
            </a:r>
            <a:r>
              <a:rPr lang="nb-NO" dirty="0" err="1"/>
              <a:t>fuze</a:t>
            </a:r>
            <a:r>
              <a:rPr lang="nb-NO" dirty="0"/>
              <a:t> settings. JFACC </a:t>
            </a:r>
            <a:r>
              <a:rPr lang="nb-NO" dirty="0" err="1"/>
              <a:t>approval</a:t>
            </a:r>
            <a:r>
              <a:rPr lang="nb-NO" dirty="0"/>
              <a:t> </a:t>
            </a:r>
            <a:r>
              <a:rPr lang="nb-NO" dirty="0" err="1"/>
              <a:t>agency</a:t>
            </a:r>
            <a:r>
              <a:rPr lang="nb-NO" dirty="0"/>
              <a:t> for CDE 4 targets.  (AWACS </a:t>
            </a:r>
            <a:r>
              <a:rPr lang="nb-NO" dirty="0" err="1"/>
              <a:t>delegated</a:t>
            </a:r>
            <a:r>
              <a:rPr lang="nb-NO" dirty="0"/>
              <a:t> during </a:t>
            </a:r>
            <a:r>
              <a:rPr lang="nb-NO" dirty="0" err="1"/>
              <a:t>missions</a:t>
            </a:r>
            <a:r>
              <a:rPr lang="nb-NO" dirty="0"/>
              <a:t>.</a:t>
            </a:r>
          </a:p>
          <a:p>
            <a:pPr lvl="0"/>
            <a:r>
              <a:rPr lang="nb-NO" b="1" dirty="0"/>
              <a:t>CDE 5: </a:t>
            </a:r>
            <a:r>
              <a:rPr lang="nb-NO" dirty="0" err="1"/>
              <a:t>Civilian</a:t>
            </a:r>
            <a:r>
              <a:rPr lang="nb-NO" dirty="0"/>
              <a:t> </a:t>
            </a:r>
            <a:r>
              <a:rPr lang="nb-NO" dirty="0" err="1"/>
              <a:t>casualites</a:t>
            </a:r>
            <a:r>
              <a:rPr lang="nb-NO" dirty="0"/>
              <a:t> </a:t>
            </a:r>
            <a:r>
              <a:rPr lang="nb-NO" dirty="0" err="1"/>
              <a:t>expected</a:t>
            </a:r>
            <a:r>
              <a:rPr lang="nb-NO" dirty="0"/>
              <a:t>, CJTF-HQ </a:t>
            </a:r>
            <a:r>
              <a:rPr lang="nb-NO" dirty="0" err="1"/>
              <a:t>approval</a:t>
            </a:r>
            <a:r>
              <a:rPr lang="nb-NO" dirty="0"/>
              <a:t> </a:t>
            </a:r>
            <a:r>
              <a:rPr lang="nb-NO" dirty="0" err="1"/>
              <a:t>needed</a:t>
            </a:r>
            <a:r>
              <a:rPr lang="nb-NO" dirty="0"/>
              <a:t> for striking CDE 5 targets.</a:t>
            </a:r>
          </a:p>
          <a:p>
            <a:endParaRPr lang="en-US" dirty="0"/>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12" name="Picture 11" descr="Clouds in the sky&#10;&#10;Description automatically generated">
            <a:extLst>
              <a:ext uri="{FF2B5EF4-FFF2-40B4-BE49-F238E27FC236}">
                <a16:creationId xmlns:a16="http://schemas.microsoft.com/office/drawing/2014/main" id="{5653E737-FCEC-337D-30B0-9678BC536E62}"/>
              </a:ext>
            </a:extLst>
          </p:cNvPr>
          <p:cNvPicPr>
            <a:picLocks noChangeAspect="1"/>
          </p:cNvPicPr>
          <p:nvPr/>
        </p:nvPicPr>
        <p:blipFill>
          <a:blip r:embed="rId3"/>
          <a:srcRect l="21018" t="10337" r="22582" b="12447"/>
          <a:stretch/>
        </p:blipFill>
        <p:spPr>
          <a:xfrm>
            <a:off x="0" y="1937312"/>
            <a:ext cx="15119350" cy="8732806"/>
          </a:xfrm>
          <a:prstGeom prst="rect">
            <a:avLst/>
          </a:prstGeom>
        </p:spPr>
      </p:pic>
      <p:sp>
        <p:nvSpPr>
          <p:cNvPr id="23" name="TextBox 22">
            <a:extLst>
              <a:ext uri="{FF2B5EF4-FFF2-40B4-BE49-F238E27FC236}">
                <a16:creationId xmlns:a16="http://schemas.microsoft.com/office/drawing/2014/main" id="{431AFF2A-4E1E-27FF-EF83-BEAD05214417}"/>
              </a:ext>
            </a:extLst>
          </p:cNvPr>
          <p:cNvSpPr txBox="1"/>
          <p:nvPr/>
        </p:nvSpPr>
        <p:spPr>
          <a:xfrm>
            <a:off x="2464354" y="368119"/>
            <a:ext cx="6631067" cy="400110"/>
          </a:xfrm>
          <a:prstGeom prst="rect">
            <a:avLst/>
          </a:prstGeom>
          <a:noFill/>
        </p:spPr>
        <p:txBody>
          <a:bodyPr wrap="square">
            <a:spAutoFit/>
          </a:bodyPr>
          <a:lstStyle/>
          <a:p>
            <a:pPr marL="0" lvl="0" indent="0" algn="l" rtl="0">
              <a:spcBef>
                <a:spcPts val="0"/>
              </a:spcBef>
              <a:spcAft>
                <a:spcPts val="0"/>
              </a:spcAft>
              <a:buNone/>
            </a:pPr>
            <a:r>
              <a:rPr lang="en-GB" sz="2000" b="1" dirty="0"/>
              <a:t>FACILITY OUTLINE GRAPHIC</a:t>
            </a:r>
            <a:r>
              <a:rPr lang="en-GB" sz="2000" b="1" dirty="0">
                <a:solidFill>
                  <a:schemeClr val="dk1"/>
                </a:solidFill>
              </a:rPr>
              <a:t> [X]</a:t>
            </a:r>
            <a:endParaRPr lang="en-GB" sz="2000" b="1" dirty="0"/>
          </a:p>
        </p:txBody>
      </p:sp>
      <p:grpSp>
        <p:nvGrpSpPr>
          <p:cNvPr id="24" name="Group 23">
            <a:extLst>
              <a:ext uri="{FF2B5EF4-FFF2-40B4-BE49-F238E27FC236}">
                <a16:creationId xmlns:a16="http://schemas.microsoft.com/office/drawing/2014/main" id="{F7748AB6-BD5A-6918-420A-95A7081DDB21}"/>
              </a:ext>
            </a:extLst>
          </p:cNvPr>
          <p:cNvGrpSpPr/>
          <p:nvPr/>
        </p:nvGrpSpPr>
        <p:grpSpPr>
          <a:xfrm rot="7484851">
            <a:off x="14195180" y="2629410"/>
            <a:ext cx="559046" cy="692832"/>
            <a:chOff x="15526400" y="3343535"/>
            <a:chExt cx="1172983" cy="1324523"/>
          </a:xfrm>
        </p:grpSpPr>
        <p:sp>
          <p:nvSpPr>
            <p:cNvPr id="25" name="Freeform: Shape 24">
              <a:extLst>
                <a:ext uri="{FF2B5EF4-FFF2-40B4-BE49-F238E27FC236}">
                  <a16:creationId xmlns:a16="http://schemas.microsoft.com/office/drawing/2014/main" id="{ACDC6574-366E-148B-64FE-BE7FD6558C93}"/>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Google Shape;66;p14">
              <a:extLst>
                <a:ext uri="{FF2B5EF4-FFF2-40B4-BE49-F238E27FC236}">
                  <a16:creationId xmlns:a16="http://schemas.microsoft.com/office/drawing/2014/main" id="{FCE1BA34-A363-9D1B-1F15-6E707270296B}"/>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42" name="Google Shape;67;p14">
            <a:extLst>
              <a:ext uri="{FF2B5EF4-FFF2-40B4-BE49-F238E27FC236}">
                <a16:creationId xmlns:a16="http://schemas.microsoft.com/office/drawing/2014/main" id="{91152920-B410-2E07-3F96-C1D14ED3E389}"/>
              </a:ext>
            </a:extLst>
          </p:cNvPr>
          <p:cNvSpPr txBox="1"/>
          <p:nvPr/>
        </p:nvSpPr>
        <p:spPr>
          <a:xfrm>
            <a:off x="2885845" y="5258920"/>
            <a:ext cx="1869900" cy="89408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400" b="1" dirty="0"/>
              <a:t>SAM Test and Training Site</a:t>
            </a:r>
          </a:p>
          <a:p>
            <a:pPr marL="0" lvl="0" indent="0" algn="l" rtl="0">
              <a:spcBef>
                <a:spcPts val="0"/>
              </a:spcBef>
              <a:spcAft>
                <a:spcPts val="0"/>
              </a:spcAft>
              <a:buClr>
                <a:schemeClr val="dk1"/>
              </a:buClr>
              <a:buSzPts val="1100"/>
              <a:buFont typeface="Arial"/>
              <a:buNone/>
            </a:pPr>
            <a:r>
              <a:rPr lang="en-GB" b="1" dirty="0">
                <a:solidFill>
                  <a:schemeClr val="dk1"/>
                </a:solidFill>
              </a:rPr>
              <a:t>SRNTGT107</a:t>
            </a:r>
            <a:endParaRPr b="1" dirty="0">
              <a:solidFill>
                <a:schemeClr val="dk1"/>
              </a:solidFill>
            </a:endParaRPr>
          </a:p>
        </p:txBody>
      </p:sp>
      <p:cxnSp>
        <p:nvCxnSpPr>
          <p:cNvPr id="43" name="Straight Connector 42">
            <a:extLst>
              <a:ext uri="{FF2B5EF4-FFF2-40B4-BE49-F238E27FC236}">
                <a16:creationId xmlns:a16="http://schemas.microsoft.com/office/drawing/2014/main" id="{23E11819-7F73-2B03-866F-E511F16F9281}"/>
              </a:ext>
            </a:extLst>
          </p:cNvPr>
          <p:cNvCxnSpPr>
            <a:cxnSpLocks/>
            <a:stCxn id="42" idx="3"/>
          </p:cNvCxnSpPr>
          <p:nvPr/>
        </p:nvCxnSpPr>
        <p:spPr>
          <a:xfrm>
            <a:off x="4755745" y="5705960"/>
            <a:ext cx="1966460" cy="486122"/>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Freeform: Shape 12">
            <a:extLst>
              <a:ext uri="{FF2B5EF4-FFF2-40B4-BE49-F238E27FC236}">
                <a16:creationId xmlns:a16="http://schemas.microsoft.com/office/drawing/2014/main" id="{07A62099-F1A1-EA53-C201-27C44399DAC1}"/>
              </a:ext>
            </a:extLst>
          </p:cNvPr>
          <p:cNvSpPr/>
          <p:nvPr/>
        </p:nvSpPr>
        <p:spPr>
          <a:xfrm>
            <a:off x="6299200" y="5913120"/>
            <a:ext cx="4904740" cy="2547620"/>
          </a:xfrm>
          <a:custGeom>
            <a:avLst/>
            <a:gdLst>
              <a:gd name="connsiteX0" fmla="*/ 0 w 3495040"/>
              <a:gd name="connsiteY0" fmla="*/ 711200 h 1402080"/>
              <a:gd name="connsiteX1" fmla="*/ 650240 w 3495040"/>
              <a:gd name="connsiteY1" fmla="*/ 81280 h 1402080"/>
              <a:gd name="connsiteX2" fmla="*/ 2092960 w 3495040"/>
              <a:gd name="connsiteY2" fmla="*/ 0 h 1402080"/>
              <a:gd name="connsiteX3" fmla="*/ 3332480 w 3495040"/>
              <a:gd name="connsiteY3" fmla="*/ 528320 h 1402080"/>
              <a:gd name="connsiteX4" fmla="*/ 3495040 w 3495040"/>
              <a:gd name="connsiteY4" fmla="*/ 792480 h 1402080"/>
              <a:gd name="connsiteX5" fmla="*/ 3230880 w 3495040"/>
              <a:gd name="connsiteY5" fmla="*/ 1341120 h 1402080"/>
              <a:gd name="connsiteX6" fmla="*/ 1503680 w 3495040"/>
              <a:gd name="connsiteY6" fmla="*/ 1402080 h 1402080"/>
              <a:gd name="connsiteX7" fmla="*/ 0 w 3495040"/>
              <a:gd name="connsiteY7" fmla="*/ 711200 h 1402080"/>
              <a:gd name="connsiteX0" fmla="*/ 0 w 4422140"/>
              <a:gd name="connsiteY0" fmla="*/ 711200 h 1567180"/>
              <a:gd name="connsiteX1" fmla="*/ 650240 w 4422140"/>
              <a:gd name="connsiteY1" fmla="*/ 81280 h 1567180"/>
              <a:gd name="connsiteX2" fmla="*/ 2092960 w 4422140"/>
              <a:gd name="connsiteY2" fmla="*/ 0 h 1567180"/>
              <a:gd name="connsiteX3" fmla="*/ 3332480 w 4422140"/>
              <a:gd name="connsiteY3" fmla="*/ 528320 h 1567180"/>
              <a:gd name="connsiteX4" fmla="*/ 4422140 w 4422140"/>
              <a:gd name="connsiteY4" fmla="*/ 1567180 h 1567180"/>
              <a:gd name="connsiteX5" fmla="*/ 3230880 w 4422140"/>
              <a:gd name="connsiteY5" fmla="*/ 1341120 h 1567180"/>
              <a:gd name="connsiteX6" fmla="*/ 1503680 w 4422140"/>
              <a:gd name="connsiteY6" fmla="*/ 1402080 h 1567180"/>
              <a:gd name="connsiteX7" fmla="*/ 0 w 4422140"/>
              <a:gd name="connsiteY7" fmla="*/ 711200 h 1567180"/>
              <a:gd name="connsiteX0" fmla="*/ 0 w 4422140"/>
              <a:gd name="connsiteY0" fmla="*/ 711200 h 2293620"/>
              <a:gd name="connsiteX1" fmla="*/ 650240 w 4422140"/>
              <a:gd name="connsiteY1" fmla="*/ 81280 h 2293620"/>
              <a:gd name="connsiteX2" fmla="*/ 2092960 w 4422140"/>
              <a:gd name="connsiteY2" fmla="*/ 0 h 2293620"/>
              <a:gd name="connsiteX3" fmla="*/ 3332480 w 4422140"/>
              <a:gd name="connsiteY3" fmla="*/ 528320 h 2293620"/>
              <a:gd name="connsiteX4" fmla="*/ 4422140 w 4422140"/>
              <a:gd name="connsiteY4" fmla="*/ 1567180 h 2293620"/>
              <a:gd name="connsiteX5" fmla="*/ 3129280 w 4422140"/>
              <a:gd name="connsiteY5" fmla="*/ 2293620 h 2293620"/>
              <a:gd name="connsiteX6" fmla="*/ 1503680 w 4422140"/>
              <a:gd name="connsiteY6" fmla="*/ 1402080 h 2293620"/>
              <a:gd name="connsiteX7" fmla="*/ 0 w 4422140"/>
              <a:gd name="connsiteY7" fmla="*/ 711200 h 2293620"/>
              <a:gd name="connsiteX0" fmla="*/ 0 w 4422140"/>
              <a:gd name="connsiteY0" fmla="*/ 711200 h 2293620"/>
              <a:gd name="connsiteX1" fmla="*/ 650240 w 4422140"/>
              <a:gd name="connsiteY1" fmla="*/ 81280 h 2293620"/>
              <a:gd name="connsiteX2" fmla="*/ 2092960 w 4422140"/>
              <a:gd name="connsiteY2" fmla="*/ 0 h 2293620"/>
              <a:gd name="connsiteX3" fmla="*/ 3332480 w 4422140"/>
              <a:gd name="connsiteY3" fmla="*/ 528320 h 2293620"/>
              <a:gd name="connsiteX4" fmla="*/ 4422140 w 4422140"/>
              <a:gd name="connsiteY4" fmla="*/ 1567180 h 2293620"/>
              <a:gd name="connsiteX5" fmla="*/ 3129280 w 4422140"/>
              <a:gd name="connsiteY5" fmla="*/ 2293620 h 2293620"/>
              <a:gd name="connsiteX6" fmla="*/ 1478280 w 4422140"/>
              <a:gd name="connsiteY6" fmla="*/ 1452880 h 2293620"/>
              <a:gd name="connsiteX7" fmla="*/ 0 w 4422140"/>
              <a:gd name="connsiteY7" fmla="*/ 711200 h 2293620"/>
              <a:gd name="connsiteX0" fmla="*/ 0 w 4904740"/>
              <a:gd name="connsiteY0" fmla="*/ 711200 h 2293620"/>
              <a:gd name="connsiteX1" fmla="*/ 650240 w 4904740"/>
              <a:gd name="connsiteY1" fmla="*/ 81280 h 2293620"/>
              <a:gd name="connsiteX2" fmla="*/ 2092960 w 4904740"/>
              <a:gd name="connsiteY2" fmla="*/ 0 h 2293620"/>
              <a:gd name="connsiteX3" fmla="*/ 3332480 w 4904740"/>
              <a:gd name="connsiteY3" fmla="*/ 528320 h 2293620"/>
              <a:gd name="connsiteX4" fmla="*/ 4904740 w 4904740"/>
              <a:gd name="connsiteY4" fmla="*/ 1186180 h 2293620"/>
              <a:gd name="connsiteX5" fmla="*/ 3129280 w 4904740"/>
              <a:gd name="connsiteY5" fmla="*/ 2293620 h 2293620"/>
              <a:gd name="connsiteX6" fmla="*/ 1478280 w 4904740"/>
              <a:gd name="connsiteY6" fmla="*/ 1452880 h 2293620"/>
              <a:gd name="connsiteX7" fmla="*/ 0 w 4904740"/>
              <a:gd name="connsiteY7" fmla="*/ 711200 h 2293620"/>
              <a:gd name="connsiteX0" fmla="*/ 0 w 4904740"/>
              <a:gd name="connsiteY0" fmla="*/ 711200 h 2547620"/>
              <a:gd name="connsiteX1" fmla="*/ 650240 w 4904740"/>
              <a:gd name="connsiteY1" fmla="*/ 81280 h 2547620"/>
              <a:gd name="connsiteX2" fmla="*/ 2092960 w 4904740"/>
              <a:gd name="connsiteY2" fmla="*/ 0 h 2547620"/>
              <a:gd name="connsiteX3" fmla="*/ 3332480 w 4904740"/>
              <a:gd name="connsiteY3" fmla="*/ 528320 h 2547620"/>
              <a:gd name="connsiteX4" fmla="*/ 4904740 w 4904740"/>
              <a:gd name="connsiteY4" fmla="*/ 1186180 h 2547620"/>
              <a:gd name="connsiteX5" fmla="*/ 3586480 w 4904740"/>
              <a:gd name="connsiteY5" fmla="*/ 2547620 h 2547620"/>
              <a:gd name="connsiteX6" fmla="*/ 1478280 w 4904740"/>
              <a:gd name="connsiteY6" fmla="*/ 1452880 h 2547620"/>
              <a:gd name="connsiteX7" fmla="*/ 0 w 4904740"/>
              <a:gd name="connsiteY7" fmla="*/ 711200 h 2547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04740" h="2547620">
                <a:moveTo>
                  <a:pt x="0" y="711200"/>
                </a:moveTo>
                <a:lnTo>
                  <a:pt x="650240" y="81280"/>
                </a:lnTo>
                <a:lnTo>
                  <a:pt x="2092960" y="0"/>
                </a:lnTo>
                <a:lnTo>
                  <a:pt x="3332480" y="528320"/>
                </a:lnTo>
                <a:lnTo>
                  <a:pt x="4904740" y="1186180"/>
                </a:lnTo>
                <a:lnTo>
                  <a:pt x="3586480" y="2547620"/>
                </a:lnTo>
                <a:lnTo>
                  <a:pt x="1478280" y="1452880"/>
                </a:lnTo>
                <a:lnTo>
                  <a:pt x="0" y="711200"/>
                </a:ln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a:solidFill>
                  <a:schemeClr val="bg1"/>
                </a:solidFill>
              </a:ln>
            </a:endParaRPr>
          </a:p>
        </p:txBody>
      </p:sp>
      <p:grpSp>
        <p:nvGrpSpPr>
          <p:cNvPr id="14" name="Group 13">
            <a:extLst>
              <a:ext uri="{FF2B5EF4-FFF2-40B4-BE49-F238E27FC236}">
                <a16:creationId xmlns:a16="http://schemas.microsoft.com/office/drawing/2014/main" id="{2213135D-0E50-EEB7-5CE9-EB480EF36524}"/>
              </a:ext>
            </a:extLst>
          </p:cNvPr>
          <p:cNvGrpSpPr/>
          <p:nvPr/>
        </p:nvGrpSpPr>
        <p:grpSpPr>
          <a:xfrm>
            <a:off x="1" y="0"/>
            <a:ext cx="15119349" cy="1980670"/>
            <a:chOff x="1" y="0"/>
            <a:chExt cx="15119349" cy="1980670"/>
          </a:xfrm>
        </p:grpSpPr>
        <p:sp>
          <p:nvSpPr>
            <p:cNvPr id="15" name="TextBox 14">
              <a:extLst>
                <a:ext uri="{FF2B5EF4-FFF2-40B4-BE49-F238E27FC236}">
                  <a16:creationId xmlns:a16="http://schemas.microsoft.com/office/drawing/2014/main" id="{20110E2F-0EB9-E494-9B55-E06E41243F79}"/>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27" name="Picture 3">
              <a:extLst>
                <a:ext uri="{FF2B5EF4-FFF2-40B4-BE49-F238E27FC236}">
                  <a16:creationId xmlns:a16="http://schemas.microsoft.com/office/drawing/2014/main" id="{EE0AC79A-CB63-1BB5-255B-BCEEAFD84488}"/>
                </a:ext>
              </a:extLst>
            </p:cNvPr>
            <p:cNvPicPr>
              <a:picLocks noChangeAspect="1" noChangeArrowheads="1"/>
            </p:cNvPicPr>
            <p:nvPr/>
          </p:nvPicPr>
          <p:blipFill>
            <a:blip r:embed="rId4"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28" name="Group 27">
              <a:extLst>
                <a:ext uri="{FF2B5EF4-FFF2-40B4-BE49-F238E27FC236}">
                  <a16:creationId xmlns:a16="http://schemas.microsoft.com/office/drawing/2014/main" id="{83565DAF-6EFE-B28D-C3EF-6D6FBFAC7C51}"/>
                </a:ext>
              </a:extLst>
            </p:cNvPr>
            <p:cNvGrpSpPr/>
            <p:nvPr/>
          </p:nvGrpSpPr>
          <p:grpSpPr>
            <a:xfrm>
              <a:off x="1" y="0"/>
              <a:ext cx="15119349" cy="1921524"/>
              <a:chOff x="1" y="-1616"/>
              <a:chExt cx="15119349" cy="1921524"/>
            </a:xfrm>
          </p:grpSpPr>
          <p:sp>
            <p:nvSpPr>
              <p:cNvPr id="35" name="Rectangle 34">
                <a:extLst>
                  <a:ext uri="{FF2B5EF4-FFF2-40B4-BE49-F238E27FC236}">
                    <a16:creationId xmlns:a16="http://schemas.microsoft.com/office/drawing/2014/main" id="{7820D2A4-7BE5-E2D9-2F3F-89302CC578F0}"/>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96716E7D-CC14-E020-10D1-FB57FAEACCDC}"/>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EC1C0FE3-98AA-9537-408E-E99E2EB4C222}"/>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F1B7636E-6D04-EE3C-4237-6A340745789A}"/>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8E7FCC8C-493C-B629-2F0C-220C5FCAD11C}"/>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90ECE183-45CB-B940-E2EF-8F17515F6146}"/>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9" name="TextBox 28">
              <a:extLst>
                <a:ext uri="{FF2B5EF4-FFF2-40B4-BE49-F238E27FC236}">
                  <a16:creationId xmlns:a16="http://schemas.microsoft.com/office/drawing/2014/main" id="{FB3253EA-08BF-47CD-A8B1-7D17250296FE}"/>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SAM Test and Training Facility, SRN</a:t>
              </a:r>
            </a:p>
          </p:txBody>
        </p:sp>
        <p:sp>
          <p:nvSpPr>
            <p:cNvPr id="30" name="TextBox 29">
              <a:extLst>
                <a:ext uri="{FF2B5EF4-FFF2-40B4-BE49-F238E27FC236}">
                  <a16:creationId xmlns:a16="http://schemas.microsoft.com/office/drawing/2014/main" id="{E877B384-E554-EA0E-548D-05E2AC6189A2}"/>
                </a:ext>
              </a:extLst>
            </p:cNvPr>
            <p:cNvSpPr txBox="1"/>
            <p:nvPr/>
          </p:nvSpPr>
          <p:spPr>
            <a:xfrm>
              <a:off x="2429057" y="945322"/>
              <a:ext cx="3575018"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SRNTGT107  CATCODE: 4</a:t>
              </a:r>
            </a:p>
            <a:p>
              <a:pPr marL="0" lvl="0" indent="0" algn="l" rtl="0">
                <a:spcBef>
                  <a:spcPts val="0"/>
                </a:spcBef>
                <a:spcAft>
                  <a:spcPts val="0"/>
                </a:spcAft>
                <a:buNone/>
              </a:pPr>
              <a:r>
                <a:rPr lang="en-GB" sz="1500" b="1" dirty="0"/>
                <a:t>MIDB GEO:</a:t>
              </a:r>
              <a:r>
                <a:rPr lang="pt-BR" sz="1500" b="1" dirty="0"/>
                <a:t> N 68 02.184 E 034 40.670</a:t>
              </a:r>
            </a:p>
            <a:p>
              <a:pPr marL="0" lvl="0" indent="0" algn="l" rtl="0">
                <a:spcBef>
                  <a:spcPts val="0"/>
                </a:spcBef>
                <a:spcAft>
                  <a:spcPts val="0"/>
                </a:spcAft>
                <a:buNone/>
              </a:pPr>
              <a:r>
                <a:rPr lang="en-GB" sz="1500" b="1" dirty="0"/>
                <a:t>ICOD: 2011-JUL-06 DOI:2011-JUL-06</a:t>
              </a:r>
            </a:p>
          </p:txBody>
        </p:sp>
        <p:sp>
          <p:nvSpPr>
            <p:cNvPr id="31" name="TextBox 30">
              <a:extLst>
                <a:ext uri="{FF2B5EF4-FFF2-40B4-BE49-F238E27FC236}">
                  <a16:creationId xmlns:a16="http://schemas.microsoft.com/office/drawing/2014/main" id="{F085645D-3C7C-5A58-94E4-0799DBC3E2E7}"/>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32" name="TextBox 31">
              <a:extLst>
                <a:ext uri="{FF2B5EF4-FFF2-40B4-BE49-F238E27FC236}">
                  <a16:creationId xmlns:a16="http://schemas.microsoft.com/office/drawing/2014/main" id="{615BF5B0-0DE4-AF42-674F-9B8A4C7051EF}"/>
                </a:ext>
              </a:extLst>
            </p:cNvPr>
            <p:cNvSpPr txBox="1"/>
            <p:nvPr/>
          </p:nvSpPr>
          <p:spPr>
            <a:xfrm>
              <a:off x="11347323" y="1112228"/>
              <a:ext cx="3770092" cy="323165"/>
            </a:xfrm>
            <a:prstGeom prst="rect">
              <a:avLst/>
            </a:prstGeom>
            <a:noFill/>
          </p:spPr>
          <p:txBody>
            <a:bodyPr wrap="square">
              <a:spAutoFit/>
            </a:bodyPr>
            <a:lstStyle/>
            <a:p>
              <a:pPr marL="0" lvl="0" indent="0" algn="ctr" rtl="0">
                <a:spcBef>
                  <a:spcPts val="0"/>
                </a:spcBef>
                <a:spcAft>
                  <a:spcPts val="0"/>
                </a:spcAft>
                <a:buNone/>
              </a:pPr>
              <a:r>
                <a:rPr lang="en-GB" sz="1500" b="1" dirty="0"/>
                <a:t>DECL ON: 2061-JUL-06</a:t>
              </a:r>
            </a:p>
          </p:txBody>
        </p:sp>
        <p:pic>
          <p:nvPicPr>
            <p:cNvPr id="33" name="Picture 32" descr="D:\GIT PROJECTS\OPAT-background\Virtual Intelligence Service only logo.PNG">
              <a:extLst>
                <a:ext uri="{FF2B5EF4-FFF2-40B4-BE49-F238E27FC236}">
                  <a16:creationId xmlns:a16="http://schemas.microsoft.com/office/drawing/2014/main" id="{0A675667-DCBD-DC02-1739-CC8A356DA78A}"/>
                </a:ext>
              </a:extLst>
            </p:cNvPr>
            <p:cNvPicPr>
              <a:picLocks noChangeAspect="1" noChangeArrowheads="1"/>
            </p:cNvPicPr>
            <p:nvPr/>
          </p:nvPicPr>
          <p:blipFill>
            <a:blip r:embed="rId5"/>
            <a:srcRect/>
            <a:stretch>
              <a:fillRect/>
            </a:stretch>
          </p:blipFill>
          <p:spPr bwMode="auto">
            <a:xfrm>
              <a:off x="108686" y="21695"/>
              <a:ext cx="2225675" cy="1958975"/>
            </a:xfrm>
            <a:prstGeom prst="rect">
              <a:avLst/>
            </a:prstGeom>
            <a:noFill/>
          </p:spPr>
        </p:pic>
        <p:sp>
          <p:nvSpPr>
            <p:cNvPr id="34" name="Rektangel 11">
              <a:extLst>
                <a:ext uri="{FF2B5EF4-FFF2-40B4-BE49-F238E27FC236}">
                  <a16:creationId xmlns:a16="http://schemas.microsoft.com/office/drawing/2014/main" id="{EBA6703D-59C7-FE4C-0E1A-D27486D41643}"/>
                </a:ext>
              </a:extLst>
            </p:cNvPr>
            <p:cNvSpPr/>
            <p:nvPr/>
          </p:nvSpPr>
          <p:spPr>
            <a:xfrm>
              <a:off x="10152898" y="870553"/>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35" name="Picture 34" descr="A screenshot of a computer screen&#10;&#10;Description automatically generated">
            <a:extLst>
              <a:ext uri="{FF2B5EF4-FFF2-40B4-BE49-F238E27FC236}">
                <a16:creationId xmlns:a16="http://schemas.microsoft.com/office/drawing/2014/main" id="{6EAF5E06-0120-D4D3-68B7-9F1178A97A97}"/>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rcRect l="5470" t="4682" r="26771" b="2506"/>
          <a:stretch/>
        </p:blipFill>
        <p:spPr>
          <a:xfrm>
            <a:off x="0" y="1954331"/>
            <a:ext cx="15117415" cy="8735866"/>
          </a:xfrm>
          <a:prstGeom prst="rect">
            <a:avLst/>
          </a:prstGeom>
        </p:spPr>
      </p:pic>
      <p:sp>
        <p:nvSpPr>
          <p:cNvPr id="228" name="Google Shape;228;p24"/>
          <p:cNvSpPr/>
          <p:nvPr/>
        </p:nvSpPr>
        <p:spPr>
          <a:xfrm>
            <a:off x="5918116" y="2317512"/>
            <a:ext cx="7414048" cy="7231978"/>
          </a:xfrm>
          <a:custGeom>
            <a:avLst/>
            <a:gdLst>
              <a:gd name="connsiteX0" fmla="*/ 1386 w 181495"/>
              <a:gd name="connsiteY0" fmla="*/ 133988 h 227506"/>
              <a:gd name="connsiteX1" fmla="*/ 135815 w 181495"/>
              <a:gd name="connsiteY1" fmla="*/ 0 h 227506"/>
              <a:gd name="connsiteX2" fmla="*/ 169026 w 181495"/>
              <a:gd name="connsiteY2" fmla="*/ 138837 h 227506"/>
              <a:gd name="connsiteX3" fmla="*/ 181495 w 181495"/>
              <a:gd name="connsiteY3" fmla="*/ 226121 h 227506"/>
              <a:gd name="connsiteX4" fmla="*/ 63731 w 181495"/>
              <a:gd name="connsiteY4" fmla="*/ 227506 h 227506"/>
              <a:gd name="connsiteX5" fmla="*/ 0 w 181495"/>
              <a:gd name="connsiteY5" fmla="*/ 163083 h 227506"/>
              <a:gd name="connsiteX6" fmla="*/ 2079 w 181495"/>
              <a:gd name="connsiteY6" fmla="*/ 133988 h 227506"/>
              <a:gd name="connsiteX0" fmla="*/ 1386 w 327840"/>
              <a:gd name="connsiteY0" fmla="*/ 133988 h 227506"/>
              <a:gd name="connsiteX1" fmla="*/ 135815 w 327840"/>
              <a:gd name="connsiteY1" fmla="*/ 0 h 227506"/>
              <a:gd name="connsiteX2" fmla="*/ 327840 w 327840"/>
              <a:gd name="connsiteY2" fmla="*/ 25080 h 227506"/>
              <a:gd name="connsiteX3" fmla="*/ 181495 w 327840"/>
              <a:gd name="connsiteY3" fmla="*/ 226121 h 227506"/>
              <a:gd name="connsiteX4" fmla="*/ 63731 w 327840"/>
              <a:gd name="connsiteY4" fmla="*/ 227506 h 227506"/>
              <a:gd name="connsiteX5" fmla="*/ 0 w 327840"/>
              <a:gd name="connsiteY5" fmla="*/ 163083 h 227506"/>
              <a:gd name="connsiteX6" fmla="*/ 2079 w 327840"/>
              <a:gd name="connsiteY6" fmla="*/ 133988 h 227506"/>
              <a:gd name="connsiteX0" fmla="*/ 1386 w 413056"/>
              <a:gd name="connsiteY0" fmla="*/ 133988 h 227506"/>
              <a:gd name="connsiteX1" fmla="*/ 135815 w 413056"/>
              <a:gd name="connsiteY1" fmla="*/ 0 h 227506"/>
              <a:gd name="connsiteX2" fmla="*/ 327840 w 413056"/>
              <a:gd name="connsiteY2" fmla="*/ 25080 h 227506"/>
              <a:gd name="connsiteX3" fmla="*/ 413056 w 413056"/>
              <a:gd name="connsiteY3" fmla="*/ 191315 h 227506"/>
              <a:gd name="connsiteX4" fmla="*/ 63731 w 413056"/>
              <a:gd name="connsiteY4" fmla="*/ 227506 h 227506"/>
              <a:gd name="connsiteX5" fmla="*/ 0 w 413056"/>
              <a:gd name="connsiteY5" fmla="*/ 163083 h 227506"/>
              <a:gd name="connsiteX6" fmla="*/ 2079 w 413056"/>
              <a:gd name="connsiteY6" fmla="*/ 133988 h 227506"/>
              <a:gd name="connsiteX0" fmla="*/ 1386 w 413056"/>
              <a:gd name="connsiteY0" fmla="*/ 133988 h 344658"/>
              <a:gd name="connsiteX1" fmla="*/ 135815 w 413056"/>
              <a:gd name="connsiteY1" fmla="*/ 0 h 344658"/>
              <a:gd name="connsiteX2" fmla="*/ 327840 w 413056"/>
              <a:gd name="connsiteY2" fmla="*/ 25080 h 344658"/>
              <a:gd name="connsiteX3" fmla="*/ 413056 w 413056"/>
              <a:gd name="connsiteY3" fmla="*/ 191315 h 344658"/>
              <a:gd name="connsiteX4" fmla="*/ 269677 w 413056"/>
              <a:gd name="connsiteY4" fmla="*/ 344658 h 344658"/>
              <a:gd name="connsiteX5" fmla="*/ 0 w 413056"/>
              <a:gd name="connsiteY5" fmla="*/ 163083 h 344658"/>
              <a:gd name="connsiteX6" fmla="*/ 2079 w 413056"/>
              <a:gd name="connsiteY6" fmla="*/ 133988 h 344658"/>
              <a:gd name="connsiteX0" fmla="*/ 0 w 411670"/>
              <a:gd name="connsiteY0" fmla="*/ 133988 h 344658"/>
              <a:gd name="connsiteX1" fmla="*/ 134429 w 411670"/>
              <a:gd name="connsiteY1" fmla="*/ 0 h 344658"/>
              <a:gd name="connsiteX2" fmla="*/ 326454 w 411670"/>
              <a:gd name="connsiteY2" fmla="*/ 25080 h 344658"/>
              <a:gd name="connsiteX3" fmla="*/ 411670 w 411670"/>
              <a:gd name="connsiteY3" fmla="*/ 191315 h 344658"/>
              <a:gd name="connsiteX4" fmla="*/ 268291 w 411670"/>
              <a:gd name="connsiteY4" fmla="*/ 344658 h 344658"/>
              <a:gd name="connsiteX5" fmla="*/ 68287 w 411670"/>
              <a:gd name="connsiteY5" fmla="*/ 263257 h 344658"/>
              <a:gd name="connsiteX6" fmla="*/ 693 w 411670"/>
              <a:gd name="connsiteY6" fmla="*/ 133988 h 344658"/>
              <a:gd name="connsiteX0" fmla="*/ 0 w 411670"/>
              <a:gd name="connsiteY0" fmla="*/ 133988 h 344658"/>
              <a:gd name="connsiteX1" fmla="*/ 134429 w 411670"/>
              <a:gd name="connsiteY1" fmla="*/ 0 h 344658"/>
              <a:gd name="connsiteX2" fmla="*/ 326454 w 411670"/>
              <a:gd name="connsiteY2" fmla="*/ 25080 h 344658"/>
              <a:gd name="connsiteX3" fmla="*/ 411670 w 411670"/>
              <a:gd name="connsiteY3" fmla="*/ 191315 h 344658"/>
              <a:gd name="connsiteX4" fmla="*/ 268291 w 411670"/>
              <a:gd name="connsiteY4" fmla="*/ 344658 h 344658"/>
              <a:gd name="connsiteX5" fmla="*/ 68287 w 411670"/>
              <a:gd name="connsiteY5" fmla="*/ 263257 h 344658"/>
              <a:gd name="connsiteX6" fmla="*/ 7865 w 411670"/>
              <a:gd name="connsiteY6" fmla="*/ 151816 h 344658"/>
              <a:gd name="connsiteX0" fmla="*/ 0 w 405522"/>
              <a:gd name="connsiteY0" fmla="*/ 153513 h 344658"/>
              <a:gd name="connsiteX1" fmla="*/ 128281 w 405522"/>
              <a:gd name="connsiteY1" fmla="*/ 0 h 344658"/>
              <a:gd name="connsiteX2" fmla="*/ 320306 w 405522"/>
              <a:gd name="connsiteY2" fmla="*/ 25080 h 344658"/>
              <a:gd name="connsiteX3" fmla="*/ 405522 w 405522"/>
              <a:gd name="connsiteY3" fmla="*/ 191315 h 344658"/>
              <a:gd name="connsiteX4" fmla="*/ 262143 w 405522"/>
              <a:gd name="connsiteY4" fmla="*/ 344658 h 344658"/>
              <a:gd name="connsiteX5" fmla="*/ 62139 w 405522"/>
              <a:gd name="connsiteY5" fmla="*/ 263257 h 344658"/>
              <a:gd name="connsiteX6" fmla="*/ 1717 w 405522"/>
              <a:gd name="connsiteY6" fmla="*/ 151816 h 344658"/>
              <a:gd name="connsiteX0" fmla="*/ 0 w 410471"/>
              <a:gd name="connsiteY0" fmla="*/ 153513 h 344658"/>
              <a:gd name="connsiteX1" fmla="*/ 128281 w 410471"/>
              <a:gd name="connsiteY1" fmla="*/ 0 h 344658"/>
              <a:gd name="connsiteX2" fmla="*/ 410471 w 410471"/>
              <a:gd name="connsiteY2" fmla="*/ 6404 h 344658"/>
              <a:gd name="connsiteX3" fmla="*/ 405522 w 410471"/>
              <a:gd name="connsiteY3" fmla="*/ 191315 h 344658"/>
              <a:gd name="connsiteX4" fmla="*/ 262143 w 410471"/>
              <a:gd name="connsiteY4" fmla="*/ 344658 h 344658"/>
              <a:gd name="connsiteX5" fmla="*/ 62139 w 410471"/>
              <a:gd name="connsiteY5" fmla="*/ 263257 h 344658"/>
              <a:gd name="connsiteX6" fmla="*/ 1717 w 410471"/>
              <a:gd name="connsiteY6" fmla="*/ 151816 h 344658"/>
              <a:gd name="connsiteX0" fmla="*/ 0 w 405522"/>
              <a:gd name="connsiteY0" fmla="*/ 248132 h 439277"/>
              <a:gd name="connsiteX1" fmla="*/ 128281 w 405522"/>
              <a:gd name="connsiteY1" fmla="*/ 94619 h 439277"/>
              <a:gd name="connsiteX2" fmla="*/ 358216 w 405522"/>
              <a:gd name="connsiteY2" fmla="*/ 0 h 439277"/>
              <a:gd name="connsiteX3" fmla="*/ 405522 w 405522"/>
              <a:gd name="connsiteY3" fmla="*/ 285934 h 439277"/>
              <a:gd name="connsiteX4" fmla="*/ 262143 w 405522"/>
              <a:gd name="connsiteY4" fmla="*/ 439277 h 439277"/>
              <a:gd name="connsiteX5" fmla="*/ 62139 w 405522"/>
              <a:gd name="connsiteY5" fmla="*/ 357876 h 439277"/>
              <a:gd name="connsiteX6" fmla="*/ 1717 w 405522"/>
              <a:gd name="connsiteY6" fmla="*/ 246435 h 439277"/>
              <a:gd name="connsiteX0" fmla="*/ 0 w 570484"/>
              <a:gd name="connsiteY0" fmla="*/ 248132 h 439277"/>
              <a:gd name="connsiteX1" fmla="*/ 128281 w 570484"/>
              <a:gd name="connsiteY1" fmla="*/ 94619 h 439277"/>
              <a:gd name="connsiteX2" fmla="*/ 358216 w 570484"/>
              <a:gd name="connsiteY2" fmla="*/ 0 h 439277"/>
              <a:gd name="connsiteX3" fmla="*/ 570484 w 570484"/>
              <a:gd name="connsiteY3" fmla="*/ 92378 h 439277"/>
              <a:gd name="connsiteX4" fmla="*/ 262143 w 570484"/>
              <a:gd name="connsiteY4" fmla="*/ 439277 h 439277"/>
              <a:gd name="connsiteX5" fmla="*/ 62139 w 570484"/>
              <a:gd name="connsiteY5" fmla="*/ 357876 h 439277"/>
              <a:gd name="connsiteX6" fmla="*/ 1717 w 570484"/>
              <a:gd name="connsiteY6" fmla="*/ 246435 h 439277"/>
              <a:gd name="connsiteX0" fmla="*/ 0 w 570484"/>
              <a:gd name="connsiteY0" fmla="*/ 292276 h 483421"/>
              <a:gd name="connsiteX1" fmla="*/ 128281 w 570484"/>
              <a:gd name="connsiteY1" fmla="*/ 138763 h 483421"/>
              <a:gd name="connsiteX2" fmla="*/ 257805 w 570484"/>
              <a:gd name="connsiteY2" fmla="*/ 0 h 483421"/>
              <a:gd name="connsiteX3" fmla="*/ 570484 w 570484"/>
              <a:gd name="connsiteY3" fmla="*/ 136522 h 483421"/>
              <a:gd name="connsiteX4" fmla="*/ 262143 w 570484"/>
              <a:gd name="connsiteY4" fmla="*/ 483421 h 483421"/>
              <a:gd name="connsiteX5" fmla="*/ 62139 w 570484"/>
              <a:gd name="connsiteY5" fmla="*/ 402020 h 483421"/>
              <a:gd name="connsiteX6" fmla="*/ 1717 w 570484"/>
              <a:gd name="connsiteY6" fmla="*/ 290579 h 483421"/>
              <a:gd name="connsiteX0" fmla="*/ 0 w 598148"/>
              <a:gd name="connsiteY0" fmla="*/ 292276 h 483421"/>
              <a:gd name="connsiteX1" fmla="*/ 128281 w 598148"/>
              <a:gd name="connsiteY1" fmla="*/ 138763 h 483421"/>
              <a:gd name="connsiteX2" fmla="*/ 257805 w 598148"/>
              <a:gd name="connsiteY2" fmla="*/ 0 h 483421"/>
              <a:gd name="connsiteX3" fmla="*/ 598148 w 598148"/>
              <a:gd name="connsiteY3" fmla="*/ 111903 h 483421"/>
              <a:gd name="connsiteX4" fmla="*/ 262143 w 598148"/>
              <a:gd name="connsiteY4" fmla="*/ 483421 h 483421"/>
              <a:gd name="connsiteX5" fmla="*/ 62139 w 598148"/>
              <a:gd name="connsiteY5" fmla="*/ 402020 h 483421"/>
              <a:gd name="connsiteX6" fmla="*/ 1717 w 598148"/>
              <a:gd name="connsiteY6" fmla="*/ 290579 h 48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8" h="483421" extrusionOk="0">
                <a:moveTo>
                  <a:pt x="0" y="292276"/>
                </a:moveTo>
                <a:lnTo>
                  <a:pt x="128281" y="138763"/>
                </a:lnTo>
                <a:lnTo>
                  <a:pt x="257805" y="0"/>
                </a:lnTo>
                <a:lnTo>
                  <a:pt x="598148" y="111903"/>
                </a:lnTo>
                <a:lnTo>
                  <a:pt x="262143" y="483421"/>
                </a:lnTo>
                <a:lnTo>
                  <a:pt x="62139" y="402020"/>
                </a:lnTo>
                <a:lnTo>
                  <a:pt x="1717" y="290579"/>
                </a:lnTo>
              </a:path>
            </a:pathLst>
          </a:custGeom>
          <a:noFill/>
          <a:ln w="19050" cap="flat" cmpd="sng">
            <a:solidFill>
              <a:schemeClr val="accent6"/>
            </a:solidFill>
            <a:prstDash val="solid"/>
            <a:round/>
            <a:headEnd type="none" w="med" len="med"/>
            <a:tailEnd type="none" w="med" len="med"/>
          </a:ln>
        </p:spPr>
        <p:txBody>
          <a:bodyPr/>
          <a:lstStyle/>
          <a:p>
            <a:endParaRPr lang="en-GB"/>
          </a:p>
        </p:txBody>
      </p:sp>
      <p:grpSp>
        <p:nvGrpSpPr>
          <p:cNvPr id="230" name="Google Shape;230;p24"/>
          <p:cNvGrpSpPr/>
          <p:nvPr/>
        </p:nvGrpSpPr>
        <p:grpSpPr>
          <a:xfrm>
            <a:off x="4284832" y="7141029"/>
            <a:ext cx="3654489" cy="1401740"/>
            <a:chOff x="5614882" y="8796254"/>
            <a:chExt cx="3654489" cy="1401740"/>
          </a:xfrm>
        </p:grpSpPr>
        <p:sp>
          <p:nvSpPr>
            <p:cNvPr id="231" name="Google Shape;231;p24"/>
            <p:cNvSpPr txBox="1"/>
            <p:nvPr/>
          </p:nvSpPr>
          <p:spPr>
            <a:xfrm>
              <a:off x="5614882" y="9695794"/>
              <a:ext cx="179666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dirty="0">
                  <a:solidFill>
                    <a:schemeClr val="dk1"/>
                  </a:solidFill>
                </a:rPr>
                <a:t>ADMINISTRATION</a:t>
              </a:r>
              <a:endParaRPr b="1" dirty="0">
                <a:solidFill>
                  <a:schemeClr val="dk1"/>
                </a:solidFill>
              </a:endParaRPr>
            </a:p>
          </p:txBody>
        </p:sp>
        <p:cxnSp>
          <p:nvCxnSpPr>
            <p:cNvPr id="232" name="Google Shape;232;p24"/>
            <p:cNvCxnSpPr>
              <a:cxnSpLocks/>
              <a:stCxn id="231" idx="3"/>
            </p:cNvCxnSpPr>
            <p:nvPr/>
          </p:nvCxnSpPr>
          <p:spPr>
            <a:xfrm flipV="1">
              <a:off x="7411542" y="8796254"/>
              <a:ext cx="1857829" cy="1150640"/>
            </a:xfrm>
            <a:prstGeom prst="straightConnector1">
              <a:avLst/>
            </a:prstGeom>
            <a:noFill/>
            <a:ln w="19050" cap="flat" cmpd="sng">
              <a:solidFill>
                <a:schemeClr val="bg1"/>
              </a:solidFill>
              <a:prstDash val="solid"/>
              <a:round/>
              <a:headEnd type="none" w="med" len="med"/>
              <a:tailEnd type="none" w="med" len="med"/>
            </a:ln>
          </p:spPr>
        </p:cxnSp>
      </p:grpSp>
      <p:grpSp>
        <p:nvGrpSpPr>
          <p:cNvPr id="233" name="Google Shape;233;p24"/>
          <p:cNvGrpSpPr/>
          <p:nvPr/>
        </p:nvGrpSpPr>
        <p:grpSpPr>
          <a:xfrm>
            <a:off x="2344311" y="6110069"/>
            <a:ext cx="3595087" cy="678996"/>
            <a:chOff x="3521961" y="2888494"/>
            <a:chExt cx="3595087" cy="678996"/>
          </a:xfrm>
        </p:grpSpPr>
        <p:sp>
          <p:nvSpPr>
            <p:cNvPr id="234" name="Google Shape;234;p24"/>
            <p:cNvSpPr txBox="1"/>
            <p:nvPr/>
          </p:nvSpPr>
          <p:spPr>
            <a:xfrm>
              <a:off x="3521961" y="2888494"/>
              <a:ext cx="2126700" cy="678996"/>
            </a:xfrm>
            <a:prstGeom prst="rect">
              <a:avLst/>
            </a:prstGeom>
            <a:solidFill>
              <a:schemeClr val="lt1"/>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dirty="0">
                  <a:solidFill>
                    <a:schemeClr val="dk1"/>
                  </a:solidFill>
                </a:rPr>
                <a:t>SAM Test and Training Site</a:t>
              </a:r>
            </a:p>
            <a:p>
              <a:pPr marL="0" lvl="0" indent="0" algn="l" rtl="0">
                <a:spcBef>
                  <a:spcPts val="0"/>
                </a:spcBef>
                <a:spcAft>
                  <a:spcPts val="0"/>
                </a:spcAft>
                <a:buNone/>
              </a:pPr>
              <a:r>
                <a:rPr lang="en-GB" b="1" dirty="0">
                  <a:solidFill>
                    <a:schemeClr val="dk1"/>
                  </a:solidFill>
                </a:rPr>
                <a:t>SRNTGT107</a:t>
              </a:r>
              <a:endParaRPr b="1" dirty="0">
                <a:solidFill>
                  <a:schemeClr val="dk1"/>
                </a:solidFill>
              </a:endParaRPr>
            </a:p>
          </p:txBody>
        </p:sp>
        <p:cxnSp>
          <p:nvCxnSpPr>
            <p:cNvPr id="235" name="Google Shape;235;p24"/>
            <p:cNvCxnSpPr>
              <a:cxnSpLocks/>
              <a:stCxn id="234" idx="3"/>
              <a:endCxn id="228" idx="6"/>
            </p:cNvCxnSpPr>
            <p:nvPr/>
          </p:nvCxnSpPr>
          <p:spPr>
            <a:xfrm>
              <a:off x="5648661" y="3227992"/>
              <a:ext cx="1468387" cy="215007"/>
            </a:xfrm>
            <a:prstGeom prst="straightConnector1">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sp>
        <p:nvSpPr>
          <p:cNvPr id="236" name="Google Shape;236;p24"/>
          <p:cNvSpPr txBox="1"/>
          <p:nvPr/>
        </p:nvSpPr>
        <p:spPr>
          <a:xfrm>
            <a:off x="1193275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spcBef>
                <a:spcPts val="0"/>
              </a:spcBef>
              <a:spcAft>
                <a:spcPts val="0"/>
              </a:spcAft>
              <a:buNone/>
            </a:pPr>
            <a:r>
              <a:rPr lang="fr" b="1"/>
              <a:t>INSTALLATION OUTLINE</a:t>
            </a:r>
            <a:endParaRPr b="1"/>
          </a:p>
          <a:p>
            <a:pPr marL="0" lvl="0" indent="457200" algn="l" rtl="0">
              <a:spcBef>
                <a:spcPts val="0"/>
              </a:spcBef>
              <a:spcAft>
                <a:spcPts val="0"/>
              </a:spcAft>
              <a:buNone/>
            </a:pPr>
            <a:r>
              <a:rPr lang="fr" b="1"/>
              <a:t>FACILITY OUTLINE</a:t>
            </a:r>
            <a:endParaRPr b="1"/>
          </a:p>
        </p:txBody>
      </p:sp>
      <p:cxnSp>
        <p:nvCxnSpPr>
          <p:cNvPr id="237" name="Google Shape;237;p24"/>
          <p:cNvCxnSpPr/>
          <p:nvPr/>
        </p:nvCxnSpPr>
        <p:spPr>
          <a:xfrm>
            <a:off x="12038150" y="10346023"/>
            <a:ext cx="360000" cy="3600"/>
          </a:xfrm>
          <a:prstGeom prst="straightConnector1">
            <a:avLst/>
          </a:prstGeom>
          <a:noFill/>
          <a:ln w="28575" cap="flat" cmpd="sng">
            <a:solidFill>
              <a:schemeClr val="accent6"/>
            </a:solidFill>
            <a:prstDash val="solid"/>
            <a:round/>
            <a:headEnd type="none" w="med" len="med"/>
            <a:tailEnd type="none" w="med" len="med"/>
          </a:ln>
        </p:spPr>
      </p:cxnSp>
      <p:cxnSp>
        <p:nvCxnSpPr>
          <p:cNvPr id="238" name="Google Shape;238;p24"/>
          <p:cNvCxnSpPr/>
          <p:nvPr/>
        </p:nvCxnSpPr>
        <p:spPr>
          <a:xfrm>
            <a:off x="12038150" y="10554896"/>
            <a:ext cx="360000" cy="3600"/>
          </a:xfrm>
          <a:prstGeom prst="straightConnector1">
            <a:avLst/>
          </a:prstGeom>
          <a:noFill/>
          <a:ln w="28575" cap="flat" cmpd="sng">
            <a:solidFill>
              <a:srgbClr val="9E9E9E"/>
            </a:solidFill>
            <a:prstDash val="solid"/>
            <a:round/>
            <a:headEnd type="none" w="med" len="med"/>
            <a:tailEnd type="none" w="med" len="med"/>
          </a:ln>
        </p:spPr>
      </p:cxnSp>
      <p:sp>
        <p:nvSpPr>
          <p:cNvPr id="3" name="TextBox 2">
            <a:extLst>
              <a:ext uri="{FF2B5EF4-FFF2-40B4-BE49-F238E27FC236}">
                <a16:creationId xmlns:a16="http://schemas.microsoft.com/office/drawing/2014/main" id="{E59C8CAD-E60C-1460-A1E9-39CE08F2452C}"/>
              </a:ext>
            </a:extLst>
          </p:cNvPr>
          <p:cNvSpPr txBox="1"/>
          <p:nvPr/>
        </p:nvSpPr>
        <p:spPr>
          <a:xfrm>
            <a:off x="2450786" y="385601"/>
            <a:ext cx="6646569" cy="400110"/>
          </a:xfrm>
          <a:prstGeom prst="rect">
            <a:avLst/>
          </a:prstGeom>
          <a:noFill/>
        </p:spPr>
        <p:txBody>
          <a:bodyPr wrap="square">
            <a:spAutoFit/>
          </a:bodyPr>
          <a:lstStyle/>
          <a:p>
            <a:pPr marL="0" lvl="0" indent="0" algn="l" rtl="0">
              <a:spcBef>
                <a:spcPts val="0"/>
              </a:spcBef>
              <a:spcAft>
                <a:spcPts val="0"/>
              </a:spcAft>
              <a:buNone/>
            </a:pPr>
            <a:r>
              <a:rPr lang="en-GB" sz="2000" b="1" dirty="0"/>
              <a:t>COLLOCATED FACILITY GRAPHIC</a:t>
            </a:r>
            <a:r>
              <a:rPr lang="en-GB" sz="2000" b="1" dirty="0">
                <a:solidFill>
                  <a:schemeClr val="dk1"/>
                </a:solidFill>
              </a:rPr>
              <a:t> [X]</a:t>
            </a:r>
            <a:endParaRPr lang="en-GB" sz="2000" b="1" dirty="0"/>
          </a:p>
        </p:txBody>
      </p:sp>
      <p:grpSp>
        <p:nvGrpSpPr>
          <p:cNvPr id="2" name="Group 1">
            <a:extLst>
              <a:ext uri="{FF2B5EF4-FFF2-40B4-BE49-F238E27FC236}">
                <a16:creationId xmlns:a16="http://schemas.microsoft.com/office/drawing/2014/main" id="{5ADB51C0-BBDF-0BD5-4FDF-0D186D7CD93A}"/>
              </a:ext>
            </a:extLst>
          </p:cNvPr>
          <p:cNvGrpSpPr/>
          <p:nvPr/>
        </p:nvGrpSpPr>
        <p:grpSpPr>
          <a:xfrm>
            <a:off x="1" y="0"/>
            <a:ext cx="15119349" cy="1980670"/>
            <a:chOff x="1" y="0"/>
            <a:chExt cx="15119349" cy="1980670"/>
          </a:xfrm>
        </p:grpSpPr>
        <p:sp>
          <p:nvSpPr>
            <p:cNvPr id="20" name="TextBox 19">
              <a:extLst>
                <a:ext uri="{FF2B5EF4-FFF2-40B4-BE49-F238E27FC236}">
                  <a16:creationId xmlns:a16="http://schemas.microsoft.com/office/drawing/2014/main" id="{C92AD617-7524-9432-209F-F2E9808E4C6D}"/>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21" name="Picture 3">
              <a:extLst>
                <a:ext uri="{FF2B5EF4-FFF2-40B4-BE49-F238E27FC236}">
                  <a16:creationId xmlns:a16="http://schemas.microsoft.com/office/drawing/2014/main" id="{162DDC08-BC42-C552-E86B-531811A4FF95}"/>
                </a:ext>
              </a:extLst>
            </p:cNvPr>
            <p:cNvPicPr>
              <a:picLocks noChangeAspect="1" noChangeArrowheads="1"/>
            </p:cNvPicPr>
            <p:nvPr/>
          </p:nvPicPr>
          <p:blipFill>
            <a:blip r:embed="rId5"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22" name="Group 21">
              <a:extLst>
                <a:ext uri="{FF2B5EF4-FFF2-40B4-BE49-F238E27FC236}">
                  <a16:creationId xmlns:a16="http://schemas.microsoft.com/office/drawing/2014/main" id="{1978B099-AAFD-46CF-E517-4B4C10D97FE8}"/>
                </a:ext>
              </a:extLst>
            </p:cNvPr>
            <p:cNvGrpSpPr/>
            <p:nvPr/>
          </p:nvGrpSpPr>
          <p:grpSpPr>
            <a:xfrm>
              <a:off x="1" y="0"/>
              <a:ext cx="15119349" cy="1921524"/>
              <a:chOff x="1" y="-1616"/>
              <a:chExt cx="15119349" cy="1921524"/>
            </a:xfrm>
          </p:grpSpPr>
          <p:sp>
            <p:nvSpPr>
              <p:cNvPr id="29" name="Rectangle 28">
                <a:extLst>
                  <a:ext uri="{FF2B5EF4-FFF2-40B4-BE49-F238E27FC236}">
                    <a16:creationId xmlns:a16="http://schemas.microsoft.com/office/drawing/2014/main" id="{1166FD7F-67C0-4A13-F239-855F71F3D065}"/>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1D04F991-A1EC-AC53-7369-E896A6A2BD3B}"/>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388DC715-F970-7FEB-48E9-5E86BE18F4E4}"/>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35B024B0-C4D7-A07F-1C5C-0E73C2402629}"/>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0012DB43-5796-0774-F754-18653CD5A346}"/>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578104FB-8016-685F-B0DC-7A2473C04D09}"/>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3" name="TextBox 22">
              <a:extLst>
                <a:ext uri="{FF2B5EF4-FFF2-40B4-BE49-F238E27FC236}">
                  <a16:creationId xmlns:a16="http://schemas.microsoft.com/office/drawing/2014/main" id="{A60C4E99-BDD8-E65D-F2DE-641BEF157C21}"/>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SAM Test and Training Facility, SRN</a:t>
              </a:r>
            </a:p>
          </p:txBody>
        </p:sp>
        <p:sp>
          <p:nvSpPr>
            <p:cNvPr id="24" name="TextBox 23">
              <a:extLst>
                <a:ext uri="{FF2B5EF4-FFF2-40B4-BE49-F238E27FC236}">
                  <a16:creationId xmlns:a16="http://schemas.microsoft.com/office/drawing/2014/main" id="{6D304A0E-2E0B-D9EE-FCD1-4F803C21865D}"/>
                </a:ext>
              </a:extLst>
            </p:cNvPr>
            <p:cNvSpPr txBox="1"/>
            <p:nvPr/>
          </p:nvSpPr>
          <p:spPr>
            <a:xfrm>
              <a:off x="2429057" y="945322"/>
              <a:ext cx="3575018"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SRNTGT107  CATCODE: 4</a:t>
              </a:r>
            </a:p>
            <a:p>
              <a:pPr marL="0" lvl="0" indent="0" algn="l" rtl="0">
                <a:spcBef>
                  <a:spcPts val="0"/>
                </a:spcBef>
                <a:spcAft>
                  <a:spcPts val="0"/>
                </a:spcAft>
                <a:buNone/>
              </a:pPr>
              <a:r>
                <a:rPr lang="en-GB" sz="1500" b="1" dirty="0"/>
                <a:t>MIDB GEO:</a:t>
              </a:r>
              <a:r>
                <a:rPr lang="pt-BR" sz="1500" b="1" dirty="0"/>
                <a:t> N 68 02.184 E 034 40.670</a:t>
              </a:r>
            </a:p>
            <a:p>
              <a:pPr marL="0" lvl="0" indent="0" algn="l" rtl="0">
                <a:spcBef>
                  <a:spcPts val="0"/>
                </a:spcBef>
                <a:spcAft>
                  <a:spcPts val="0"/>
                </a:spcAft>
                <a:buNone/>
              </a:pPr>
              <a:r>
                <a:rPr lang="en-GB" sz="1500" b="1" dirty="0"/>
                <a:t>ICOD: 2011-JUL-06 DOI:2011-JUL-06</a:t>
              </a:r>
            </a:p>
          </p:txBody>
        </p:sp>
        <p:sp>
          <p:nvSpPr>
            <p:cNvPr id="25" name="TextBox 24">
              <a:extLst>
                <a:ext uri="{FF2B5EF4-FFF2-40B4-BE49-F238E27FC236}">
                  <a16:creationId xmlns:a16="http://schemas.microsoft.com/office/drawing/2014/main" id="{3B509DA1-A20C-C089-B05F-D3B5F4066925}"/>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26" name="TextBox 25">
              <a:extLst>
                <a:ext uri="{FF2B5EF4-FFF2-40B4-BE49-F238E27FC236}">
                  <a16:creationId xmlns:a16="http://schemas.microsoft.com/office/drawing/2014/main" id="{80C6A685-9F0B-CE2D-AD70-AC8DE63DCD97}"/>
                </a:ext>
              </a:extLst>
            </p:cNvPr>
            <p:cNvSpPr txBox="1"/>
            <p:nvPr/>
          </p:nvSpPr>
          <p:spPr>
            <a:xfrm>
              <a:off x="11347323" y="1112228"/>
              <a:ext cx="3770092" cy="323165"/>
            </a:xfrm>
            <a:prstGeom prst="rect">
              <a:avLst/>
            </a:prstGeom>
            <a:noFill/>
          </p:spPr>
          <p:txBody>
            <a:bodyPr wrap="square">
              <a:spAutoFit/>
            </a:bodyPr>
            <a:lstStyle/>
            <a:p>
              <a:pPr marL="0" lvl="0" indent="0" algn="ctr" rtl="0">
                <a:spcBef>
                  <a:spcPts val="0"/>
                </a:spcBef>
                <a:spcAft>
                  <a:spcPts val="0"/>
                </a:spcAft>
                <a:buNone/>
              </a:pPr>
              <a:r>
                <a:rPr lang="en-GB" sz="1500" b="1" dirty="0"/>
                <a:t>DECL ON: 2061-JUL-06</a:t>
              </a:r>
            </a:p>
          </p:txBody>
        </p:sp>
        <p:pic>
          <p:nvPicPr>
            <p:cNvPr id="27" name="Picture 26" descr="D:\GIT PROJECTS\OPAT-background\Virtual Intelligence Service only logo.PNG">
              <a:extLst>
                <a:ext uri="{FF2B5EF4-FFF2-40B4-BE49-F238E27FC236}">
                  <a16:creationId xmlns:a16="http://schemas.microsoft.com/office/drawing/2014/main" id="{AAD23630-1A47-B515-CF9F-BAA2321A513B}"/>
                </a:ext>
              </a:extLst>
            </p:cNvPr>
            <p:cNvPicPr>
              <a:picLocks noChangeAspect="1" noChangeArrowheads="1"/>
            </p:cNvPicPr>
            <p:nvPr/>
          </p:nvPicPr>
          <p:blipFill>
            <a:blip r:embed="rId6"/>
            <a:srcRect/>
            <a:stretch>
              <a:fillRect/>
            </a:stretch>
          </p:blipFill>
          <p:spPr bwMode="auto">
            <a:xfrm>
              <a:off x="108686" y="21695"/>
              <a:ext cx="2225675" cy="1958975"/>
            </a:xfrm>
            <a:prstGeom prst="rect">
              <a:avLst/>
            </a:prstGeom>
            <a:noFill/>
          </p:spPr>
        </p:pic>
        <p:sp>
          <p:nvSpPr>
            <p:cNvPr id="28" name="Rektangel 11">
              <a:extLst>
                <a:ext uri="{FF2B5EF4-FFF2-40B4-BE49-F238E27FC236}">
                  <a16:creationId xmlns:a16="http://schemas.microsoft.com/office/drawing/2014/main" id="{678BA218-54A4-9AB9-05A6-0A77DDE80EEF}"/>
                </a:ext>
              </a:extLst>
            </p:cNvPr>
            <p:cNvSpPr/>
            <p:nvPr/>
          </p:nvSpPr>
          <p:spPr>
            <a:xfrm>
              <a:off x="10152898" y="870553"/>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Freeform: Shape 35">
            <a:extLst>
              <a:ext uri="{FF2B5EF4-FFF2-40B4-BE49-F238E27FC236}">
                <a16:creationId xmlns:a16="http://schemas.microsoft.com/office/drawing/2014/main" id="{AE89F860-40FC-BC47-8CA9-8B6733D1AC9F}"/>
              </a:ext>
            </a:extLst>
          </p:cNvPr>
          <p:cNvSpPr/>
          <p:nvPr/>
        </p:nvSpPr>
        <p:spPr>
          <a:xfrm>
            <a:off x="7866743" y="7141029"/>
            <a:ext cx="2496457" cy="2307771"/>
          </a:xfrm>
          <a:custGeom>
            <a:avLst/>
            <a:gdLst>
              <a:gd name="connsiteX0" fmla="*/ 1306286 w 2496457"/>
              <a:gd name="connsiteY0" fmla="*/ 2307771 h 2307771"/>
              <a:gd name="connsiteX1" fmla="*/ 0 w 2496457"/>
              <a:gd name="connsiteY1" fmla="*/ 1683657 h 2307771"/>
              <a:gd name="connsiteX2" fmla="*/ 827314 w 2496457"/>
              <a:gd name="connsiteY2" fmla="*/ 0 h 2307771"/>
              <a:gd name="connsiteX3" fmla="*/ 2496457 w 2496457"/>
              <a:gd name="connsiteY3" fmla="*/ 696685 h 2307771"/>
              <a:gd name="connsiteX4" fmla="*/ 1306286 w 2496457"/>
              <a:gd name="connsiteY4" fmla="*/ 2307771 h 230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457" h="2307771">
                <a:moveTo>
                  <a:pt x="1306286" y="2307771"/>
                </a:moveTo>
                <a:lnTo>
                  <a:pt x="0" y="1683657"/>
                </a:lnTo>
                <a:lnTo>
                  <a:pt x="827314" y="0"/>
                </a:lnTo>
                <a:lnTo>
                  <a:pt x="2496457" y="696685"/>
                </a:lnTo>
                <a:lnTo>
                  <a:pt x="1306286" y="2307771"/>
                </a:lnTo>
                <a:close/>
              </a:path>
            </a:pathLst>
          </a:cu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reeform: Shape 39">
            <a:extLst>
              <a:ext uri="{FF2B5EF4-FFF2-40B4-BE49-F238E27FC236}">
                <a16:creationId xmlns:a16="http://schemas.microsoft.com/office/drawing/2014/main" id="{2D0F485A-0F67-81EC-37C9-661CE5F3C9D9}"/>
              </a:ext>
            </a:extLst>
          </p:cNvPr>
          <p:cNvSpPr/>
          <p:nvPr/>
        </p:nvSpPr>
        <p:spPr>
          <a:xfrm>
            <a:off x="6008914" y="4557486"/>
            <a:ext cx="2351315" cy="3120571"/>
          </a:xfrm>
          <a:custGeom>
            <a:avLst/>
            <a:gdLst>
              <a:gd name="connsiteX0" fmla="*/ 580572 w 2351315"/>
              <a:gd name="connsiteY0" fmla="*/ 1204685 h 3120571"/>
              <a:gd name="connsiteX1" fmla="*/ 0 w 2351315"/>
              <a:gd name="connsiteY1" fmla="*/ 2119085 h 3120571"/>
              <a:gd name="connsiteX2" fmla="*/ 478972 w 2351315"/>
              <a:gd name="connsiteY2" fmla="*/ 3120571 h 3120571"/>
              <a:gd name="connsiteX3" fmla="*/ 2351315 w 2351315"/>
              <a:gd name="connsiteY3" fmla="*/ 580571 h 3120571"/>
              <a:gd name="connsiteX4" fmla="*/ 1451429 w 2351315"/>
              <a:gd name="connsiteY4" fmla="*/ 0 h 3120571"/>
              <a:gd name="connsiteX5" fmla="*/ 580572 w 2351315"/>
              <a:gd name="connsiteY5" fmla="*/ 1204685 h 312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1315" h="3120571">
                <a:moveTo>
                  <a:pt x="580572" y="1204685"/>
                </a:moveTo>
                <a:lnTo>
                  <a:pt x="0" y="2119085"/>
                </a:lnTo>
                <a:lnTo>
                  <a:pt x="478972" y="3120571"/>
                </a:lnTo>
                <a:lnTo>
                  <a:pt x="2351315" y="580571"/>
                </a:lnTo>
                <a:lnTo>
                  <a:pt x="1451429" y="0"/>
                </a:lnTo>
                <a:lnTo>
                  <a:pt x="580572" y="1204685"/>
                </a:lnTo>
                <a:close/>
              </a:path>
            </a:pathLst>
          </a:cu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reeform: Shape 40">
            <a:extLst>
              <a:ext uri="{FF2B5EF4-FFF2-40B4-BE49-F238E27FC236}">
                <a16:creationId xmlns:a16="http://schemas.microsoft.com/office/drawing/2014/main" id="{3E279460-6D1A-BAB1-FAC4-940365AAC9ED}"/>
              </a:ext>
            </a:extLst>
          </p:cNvPr>
          <p:cNvSpPr/>
          <p:nvPr/>
        </p:nvSpPr>
        <p:spPr>
          <a:xfrm>
            <a:off x="8563429" y="4397829"/>
            <a:ext cx="1596571" cy="1654628"/>
          </a:xfrm>
          <a:custGeom>
            <a:avLst/>
            <a:gdLst>
              <a:gd name="connsiteX0" fmla="*/ 0 w 1596571"/>
              <a:gd name="connsiteY0" fmla="*/ 1161142 h 1654628"/>
              <a:gd name="connsiteX1" fmla="*/ 290285 w 1596571"/>
              <a:gd name="connsiteY1" fmla="*/ 72571 h 1654628"/>
              <a:gd name="connsiteX2" fmla="*/ 1146628 w 1596571"/>
              <a:gd name="connsiteY2" fmla="*/ 0 h 1654628"/>
              <a:gd name="connsiteX3" fmla="*/ 1596571 w 1596571"/>
              <a:gd name="connsiteY3" fmla="*/ 870857 h 1654628"/>
              <a:gd name="connsiteX4" fmla="*/ 754742 w 1596571"/>
              <a:gd name="connsiteY4" fmla="*/ 1654628 h 1654628"/>
              <a:gd name="connsiteX5" fmla="*/ 0 w 1596571"/>
              <a:gd name="connsiteY5" fmla="*/ 1161142 h 165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6571" h="1654628">
                <a:moveTo>
                  <a:pt x="0" y="1161142"/>
                </a:moveTo>
                <a:lnTo>
                  <a:pt x="290285" y="72571"/>
                </a:lnTo>
                <a:lnTo>
                  <a:pt x="1146628" y="0"/>
                </a:lnTo>
                <a:lnTo>
                  <a:pt x="1596571" y="870857"/>
                </a:lnTo>
                <a:lnTo>
                  <a:pt x="754742" y="1654628"/>
                </a:lnTo>
                <a:lnTo>
                  <a:pt x="0" y="1161142"/>
                </a:lnTo>
                <a:close/>
              </a:path>
            </a:pathLst>
          </a:cu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reeform: Shape 41">
            <a:extLst>
              <a:ext uri="{FF2B5EF4-FFF2-40B4-BE49-F238E27FC236}">
                <a16:creationId xmlns:a16="http://schemas.microsoft.com/office/drawing/2014/main" id="{44CFDB47-7FEC-A13A-4BE6-F4B47BDF09FE}"/>
              </a:ext>
            </a:extLst>
          </p:cNvPr>
          <p:cNvSpPr/>
          <p:nvPr/>
        </p:nvSpPr>
        <p:spPr>
          <a:xfrm>
            <a:off x="10145486" y="3004457"/>
            <a:ext cx="3106057" cy="1944914"/>
          </a:xfrm>
          <a:custGeom>
            <a:avLst/>
            <a:gdLst>
              <a:gd name="connsiteX0" fmla="*/ 508000 w 3106057"/>
              <a:gd name="connsiteY0" fmla="*/ 0 h 1944914"/>
              <a:gd name="connsiteX1" fmla="*/ 0 w 3106057"/>
              <a:gd name="connsiteY1" fmla="*/ 725714 h 1944914"/>
              <a:gd name="connsiteX2" fmla="*/ 2380343 w 3106057"/>
              <a:gd name="connsiteY2" fmla="*/ 1944914 h 1944914"/>
              <a:gd name="connsiteX3" fmla="*/ 3106057 w 3106057"/>
              <a:gd name="connsiteY3" fmla="*/ 1045029 h 1944914"/>
              <a:gd name="connsiteX4" fmla="*/ 508000 w 3106057"/>
              <a:gd name="connsiteY4" fmla="*/ 0 h 1944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1944914">
                <a:moveTo>
                  <a:pt x="508000" y="0"/>
                </a:moveTo>
                <a:lnTo>
                  <a:pt x="0" y="725714"/>
                </a:lnTo>
                <a:lnTo>
                  <a:pt x="2380343" y="1944914"/>
                </a:lnTo>
                <a:lnTo>
                  <a:pt x="3106057" y="1045029"/>
                </a:lnTo>
                <a:lnTo>
                  <a:pt x="508000" y="0"/>
                </a:lnTo>
                <a:close/>
              </a:path>
            </a:pathLst>
          </a:cu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reeform: Shape 42">
            <a:extLst>
              <a:ext uri="{FF2B5EF4-FFF2-40B4-BE49-F238E27FC236}">
                <a16:creationId xmlns:a16="http://schemas.microsoft.com/office/drawing/2014/main" id="{25FB3D4F-3C1E-E1E9-CBDA-FDA89CDE7268}"/>
              </a:ext>
            </a:extLst>
          </p:cNvPr>
          <p:cNvSpPr/>
          <p:nvPr/>
        </p:nvSpPr>
        <p:spPr>
          <a:xfrm>
            <a:off x="7489371" y="5950857"/>
            <a:ext cx="1465943" cy="1509486"/>
          </a:xfrm>
          <a:custGeom>
            <a:avLst/>
            <a:gdLst>
              <a:gd name="connsiteX0" fmla="*/ 0 w 1465943"/>
              <a:gd name="connsiteY0" fmla="*/ 827314 h 1509486"/>
              <a:gd name="connsiteX1" fmla="*/ 624115 w 1465943"/>
              <a:gd name="connsiteY1" fmla="*/ 0 h 1509486"/>
              <a:gd name="connsiteX2" fmla="*/ 1465943 w 1465943"/>
              <a:gd name="connsiteY2" fmla="*/ 682172 h 1509486"/>
              <a:gd name="connsiteX3" fmla="*/ 899886 w 1465943"/>
              <a:gd name="connsiteY3" fmla="*/ 1509486 h 1509486"/>
              <a:gd name="connsiteX4" fmla="*/ 0 w 1465943"/>
              <a:gd name="connsiteY4" fmla="*/ 827314 h 150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43" h="1509486">
                <a:moveTo>
                  <a:pt x="0" y="827314"/>
                </a:moveTo>
                <a:lnTo>
                  <a:pt x="624115" y="0"/>
                </a:lnTo>
                <a:lnTo>
                  <a:pt x="1465943" y="682172"/>
                </a:lnTo>
                <a:lnTo>
                  <a:pt x="899886" y="1509486"/>
                </a:lnTo>
                <a:lnTo>
                  <a:pt x="0" y="827314"/>
                </a:lnTo>
                <a:close/>
              </a:path>
            </a:pathLst>
          </a:cu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7" name="Google Shape;230;p24">
            <a:extLst>
              <a:ext uri="{FF2B5EF4-FFF2-40B4-BE49-F238E27FC236}">
                <a16:creationId xmlns:a16="http://schemas.microsoft.com/office/drawing/2014/main" id="{A114DCBB-C79F-4056-39AE-688C5B65E53B}"/>
              </a:ext>
            </a:extLst>
          </p:cNvPr>
          <p:cNvGrpSpPr/>
          <p:nvPr/>
        </p:nvGrpSpPr>
        <p:grpSpPr>
          <a:xfrm>
            <a:off x="5916181" y="9013371"/>
            <a:ext cx="2387359" cy="560257"/>
            <a:chOff x="6173737" y="9686436"/>
            <a:chExt cx="2387359" cy="560257"/>
          </a:xfrm>
        </p:grpSpPr>
        <p:sp>
          <p:nvSpPr>
            <p:cNvPr id="48" name="Google Shape;231;p24">
              <a:extLst>
                <a:ext uri="{FF2B5EF4-FFF2-40B4-BE49-F238E27FC236}">
                  <a16:creationId xmlns:a16="http://schemas.microsoft.com/office/drawing/2014/main" id="{8A42AAC0-0C37-1511-C519-32DC0B7E387A}"/>
                </a:ext>
              </a:extLst>
            </p:cNvPr>
            <p:cNvSpPr txBox="1"/>
            <p:nvPr/>
          </p:nvSpPr>
          <p:spPr>
            <a:xfrm>
              <a:off x="6173737" y="9744493"/>
              <a:ext cx="179666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dirty="0">
                  <a:solidFill>
                    <a:schemeClr val="dk1"/>
                  </a:solidFill>
                </a:rPr>
                <a:t>TEST AND STAGING AREA</a:t>
              </a:r>
              <a:endParaRPr b="1" dirty="0">
                <a:solidFill>
                  <a:schemeClr val="dk1"/>
                </a:solidFill>
              </a:endParaRPr>
            </a:p>
          </p:txBody>
        </p:sp>
        <p:cxnSp>
          <p:nvCxnSpPr>
            <p:cNvPr id="49" name="Google Shape;232;p24">
              <a:extLst>
                <a:ext uri="{FF2B5EF4-FFF2-40B4-BE49-F238E27FC236}">
                  <a16:creationId xmlns:a16="http://schemas.microsoft.com/office/drawing/2014/main" id="{C4CD4E58-267D-7B25-5829-95DBD28309FD}"/>
                </a:ext>
              </a:extLst>
            </p:cNvPr>
            <p:cNvCxnSpPr>
              <a:cxnSpLocks/>
              <a:stCxn id="48" idx="3"/>
            </p:cNvCxnSpPr>
            <p:nvPr/>
          </p:nvCxnSpPr>
          <p:spPr>
            <a:xfrm flipV="1">
              <a:off x="7970397" y="9686436"/>
              <a:ext cx="590699" cy="309157"/>
            </a:xfrm>
            <a:prstGeom prst="straightConnector1">
              <a:avLst/>
            </a:prstGeom>
            <a:noFill/>
            <a:ln w="19050" cap="flat" cmpd="sng">
              <a:solidFill>
                <a:schemeClr val="bg1"/>
              </a:solidFill>
              <a:prstDash val="solid"/>
              <a:round/>
              <a:headEnd type="none" w="med" len="med"/>
              <a:tailEnd type="none" w="med" len="med"/>
            </a:ln>
          </p:spPr>
        </p:cxnSp>
      </p:grpSp>
      <p:grpSp>
        <p:nvGrpSpPr>
          <p:cNvPr id="53" name="Google Shape;230;p24">
            <a:extLst>
              <a:ext uri="{FF2B5EF4-FFF2-40B4-BE49-F238E27FC236}">
                <a16:creationId xmlns:a16="http://schemas.microsoft.com/office/drawing/2014/main" id="{361B155C-9528-F40E-964C-5D62661AB884}"/>
              </a:ext>
            </a:extLst>
          </p:cNvPr>
          <p:cNvGrpSpPr/>
          <p:nvPr/>
        </p:nvGrpSpPr>
        <p:grpSpPr>
          <a:xfrm>
            <a:off x="4091682" y="5086788"/>
            <a:ext cx="2336217" cy="965669"/>
            <a:chOff x="6173737" y="9744493"/>
            <a:chExt cx="2336217" cy="965669"/>
          </a:xfrm>
        </p:grpSpPr>
        <p:sp>
          <p:nvSpPr>
            <p:cNvPr id="54" name="Google Shape;231;p24">
              <a:extLst>
                <a:ext uri="{FF2B5EF4-FFF2-40B4-BE49-F238E27FC236}">
                  <a16:creationId xmlns:a16="http://schemas.microsoft.com/office/drawing/2014/main" id="{8819180F-7FE4-FB11-7437-EF3118CF31C0}"/>
                </a:ext>
              </a:extLst>
            </p:cNvPr>
            <p:cNvSpPr txBox="1"/>
            <p:nvPr/>
          </p:nvSpPr>
          <p:spPr>
            <a:xfrm>
              <a:off x="6173737" y="9744493"/>
              <a:ext cx="179666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dirty="0">
                  <a:solidFill>
                    <a:schemeClr val="dk1"/>
                  </a:solidFill>
                </a:rPr>
                <a:t>BASIC TRAINING AREA</a:t>
              </a:r>
              <a:endParaRPr b="1" dirty="0">
                <a:solidFill>
                  <a:schemeClr val="dk1"/>
                </a:solidFill>
              </a:endParaRPr>
            </a:p>
          </p:txBody>
        </p:sp>
        <p:cxnSp>
          <p:nvCxnSpPr>
            <p:cNvPr id="55" name="Google Shape;232;p24">
              <a:extLst>
                <a:ext uri="{FF2B5EF4-FFF2-40B4-BE49-F238E27FC236}">
                  <a16:creationId xmlns:a16="http://schemas.microsoft.com/office/drawing/2014/main" id="{E4B9FC2A-95BD-29E7-3B9E-49DB1B0D0AC2}"/>
                </a:ext>
              </a:extLst>
            </p:cNvPr>
            <p:cNvCxnSpPr>
              <a:cxnSpLocks/>
              <a:stCxn id="54" idx="3"/>
            </p:cNvCxnSpPr>
            <p:nvPr/>
          </p:nvCxnSpPr>
          <p:spPr>
            <a:xfrm>
              <a:off x="7970397" y="9995593"/>
              <a:ext cx="539557" cy="714569"/>
            </a:xfrm>
            <a:prstGeom prst="straightConnector1">
              <a:avLst/>
            </a:prstGeom>
            <a:noFill/>
            <a:ln w="19050" cap="flat" cmpd="sng">
              <a:solidFill>
                <a:schemeClr val="bg1"/>
              </a:solidFill>
              <a:prstDash val="solid"/>
              <a:round/>
              <a:headEnd type="none" w="med" len="med"/>
              <a:tailEnd type="none" w="med" len="med"/>
            </a:ln>
          </p:spPr>
        </p:cxnSp>
      </p:grpSp>
      <p:grpSp>
        <p:nvGrpSpPr>
          <p:cNvPr id="58" name="Google Shape;230;p24">
            <a:extLst>
              <a:ext uri="{FF2B5EF4-FFF2-40B4-BE49-F238E27FC236}">
                <a16:creationId xmlns:a16="http://schemas.microsoft.com/office/drawing/2014/main" id="{10ED32FB-D116-360B-F342-DD83D511EE2F}"/>
              </a:ext>
            </a:extLst>
          </p:cNvPr>
          <p:cNvGrpSpPr/>
          <p:nvPr/>
        </p:nvGrpSpPr>
        <p:grpSpPr>
          <a:xfrm>
            <a:off x="6441985" y="3788722"/>
            <a:ext cx="2336217" cy="965669"/>
            <a:chOff x="6173737" y="9744493"/>
            <a:chExt cx="2336217" cy="965669"/>
          </a:xfrm>
        </p:grpSpPr>
        <p:sp>
          <p:nvSpPr>
            <p:cNvPr id="59" name="Google Shape;231;p24">
              <a:extLst>
                <a:ext uri="{FF2B5EF4-FFF2-40B4-BE49-F238E27FC236}">
                  <a16:creationId xmlns:a16="http://schemas.microsoft.com/office/drawing/2014/main" id="{45D71D6D-82B0-3AFA-59F0-74269BEE2DDB}"/>
                </a:ext>
              </a:extLst>
            </p:cNvPr>
            <p:cNvSpPr txBox="1"/>
            <p:nvPr/>
          </p:nvSpPr>
          <p:spPr>
            <a:xfrm>
              <a:off x="6173737" y="9744493"/>
              <a:ext cx="179666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dirty="0">
                  <a:solidFill>
                    <a:schemeClr val="dk1"/>
                  </a:solidFill>
                </a:rPr>
                <a:t>ADVANCED TRAINING AREA</a:t>
              </a:r>
              <a:endParaRPr b="1" dirty="0">
                <a:solidFill>
                  <a:schemeClr val="dk1"/>
                </a:solidFill>
              </a:endParaRPr>
            </a:p>
          </p:txBody>
        </p:sp>
        <p:cxnSp>
          <p:nvCxnSpPr>
            <p:cNvPr id="60" name="Google Shape;232;p24">
              <a:extLst>
                <a:ext uri="{FF2B5EF4-FFF2-40B4-BE49-F238E27FC236}">
                  <a16:creationId xmlns:a16="http://schemas.microsoft.com/office/drawing/2014/main" id="{0646CCCF-92B5-DA2E-D6FE-C09DD38217ED}"/>
                </a:ext>
              </a:extLst>
            </p:cNvPr>
            <p:cNvCxnSpPr>
              <a:cxnSpLocks/>
              <a:stCxn id="59" idx="3"/>
            </p:cNvCxnSpPr>
            <p:nvPr/>
          </p:nvCxnSpPr>
          <p:spPr>
            <a:xfrm>
              <a:off x="7970397" y="9995593"/>
              <a:ext cx="539557" cy="714569"/>
            </a:xfrm>
            <a:prstGeom prst="straightConnector1">
              <a:avLst/>
            </a:prstGeom>
            <a:noFill/>
            <a:ln w="19050" cap="flat" cmpd="sng">
              <a:solidFill>
                <a:schemeClr val="bg1"/>
              </a:solidFill>
              <a:prstDash val="solid"/>
              <a:round/>
              <a:headEnd type="none" w="med" len="med"/>
              <a:tailEnd type="none" w="med" len="med"/>
            </a:ln>
          </p:spPr>
        </p:cxnSp>
      </p:grpSp>
      <p:grpSp>
        <p:nvGrpSpPr>
          <p:cNvPr id="61" name="Google Shape;230;p24">
            <a:extLst>
              <a:ext uri="{FF2B5EF4-FFF2-40B4-BE49-F238E27FC236}">
                <a16:creationId xmlns:a16="http://schemas.microsoft.com/office/drawing/2014/main" id="{974055AC-8CC9-3732-ABB6-756E5544B276}"/>
              </a:ext>
            </a:extLst>
          </p:cNvPr>
          <p:cNvGrpSpPr/>
          <p:nvPr/>
        </p:nvGrpSpPr>
        <p:grpSpPr>
          <a:xfrm>
            <a:off x="7610093" y="2879221"/>
            <a:ext cx="2753107" cy="566238"/>
            <a:chOff x="6173737" y="9744493"/>
            <a:chExt cx="2753107" cy="566238"/>
          </a:xfrm>
        </p:grpSpPr>
        <p:sp>
          <p:nvSpPr>
            <p:cNvPr id="62" name="Google Shape;231;p24">
              <a:extLst>
                <a:ext uri="{FF2B5EF4-FFF2-40B4-BE49-F238E27FC236}">
                  <a16:creationId xmlns:a16="http://schemas.microsoft.com/office/drawing/2014/main" id="{46DE8476-2CF9-1A46-8710-4800E10CB61D}"/>
                </a:ext>
              </a:extLst>
            </p:cNvPr>
            <p:cNvSpPr txBox="1"/>
            <p:nvPr/>
          </p:nvSpPr>
          <p:spPr>
            <a:xfrm>
              <a:off x="6173737" y="9744493"/>
              <a:ext cx="179666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dirty="0">
                  <a:solidFill>
                    <a:schemeClr val="dk1"/>
                  </a:solidFill>
                </a:rPr>
                <a:t>PREDEPLOYMENT AREA</a:t>
              </a:r>
              <a:endParaRPr b="1" dirty="0">
                <a:solidFill>
                  <a:schemeClr val="dk1"/>
                </a:solidFill>
              </a:endParaRPr>
            </a:p>
          </p:txBody>
        </p:sp>
        <p:cxnSp>
          <p:nvCxnSpPr>
            <p:cNvPr id="63" name="Google Shape;232;p24">
              <a:extLst>
                <a:ext uri="{FF2B5EF4-FFF2-40B4-BE49-F238E27FC236}">
                  <a16:creationId xmlns:a16="http://schemas.microsoft.com/office/drawing/2014/main" id="{E5BD92B9-B4B9-38D3-4E60-982BC0B621FF}"/>
                </a:ext>
              </a:extLst>
            </p:cNvPr>
            <p:cNvCxnSpPr>
              <a:cxnSpLocks/>
              <a:stCxn id="62" idx="3"/>
            </p:cNvCxnSpPr>
            <p:nvPr/>
          </p:nvCxnSpPr>
          <p:spPr>
            <a:xfrm>
              <a:off x="7970397" y="9995593"/>
              <a:ext cx="956447" cy="315138"/>
            </a:xfrm>
            <a:prstGeom prst="straightConnector1">
              <a:avLst/>
            </a:prstGeom>
            <a:noFill/>
            <a:ln w="19050" cap="flat" cmpd="sng">
              <a:solidFill>
                <a:schemeClr val="bg1"/>
              </a:solidFill>
              <a:prstDash val="solid"/>
              <a:round/>
              <a:headEnd type="none" w="med" len="med"/>
              <a:tailEnd type="none" w="med" len="med"/>
            </a:ln>
          </p:spPr>
        </p:cxnSp>
      </p:gr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aphicFrame>
        <p:nvGraphicFramePr>
          <p:cNvPr id="182" name="Google Shape;182;p21"/>
          <p:cNvGraphicFramePr/>
          <p:nvPr>
            <p:extLst>
              <p:ext uri="{D42A27DB-BD31-4B8C-83A1-F6EECF244321}">
                <p14:modId xmlns:p14="http://schemas.microsoft.com/office/powerpoint/2010/main" val="702600741"/>
              </p:ext>
            </p:extLst>
          </p:nvPr>
        </p:nvGraphicFramePr>
        <p:xfrm>
          <a:off x="-25" y="2586435"/>
          <a:ext cx="15119950" cy="7236974"/>
        </p:xfrm>
        <a:graphic>
          <a:graphicData uri="http://schemas.openxmlformats.org/drawingml/2006/table">
            <a:tbl>
              <a:tblPr>
                <a:noFill/>
                <a:tableStyleId>{85EE82D6-AF98-40BB-A63E-5EA55E4C3481}</a:tableStyleId>
              </a:tblPr>
              <a:tblGrid>
                <a:gridCol w="1308075">
                  <a:extLst>
                    <a:ext uri="{9D8B030D-6E8A-4147-A177-3AD203B41FA5}">
                      <a16:colId xmlns:a16="http://schemas.microsoft.com/office/drawing/2014/main" val="20000"/>
                    </a:ext>
                  </a:extLst>
                </a:gridCol>
                <a:gridCol w="4072450">
                  <a:extLst>
                    <a:ext uri="{9D8B030D-6E8A-4147-A177-3AD203B41FA5}">
                      <a16:colId xmlns:a16="http://schemas.microsoft.com/office/drawing/2014/main" val="20001"/>
                    </a:ext>
                  </a:extLst>
                </a:gridCol>
                <a:gridCol w="1533375">
                  <a:extLst>
                    <a:ext uri="{9D8B030D-6E8A-4147-A177-3AD203B41FA5}">
                      <a16:colId xmlns:a16="http://schemas.microsoft.com/office/drawing/2014/main" val="20002"/>
                    </a:ext>
                  </a:extLst>
                </a:gridCol>
                <a:gridCol w="1533375">
                  <a:extLst>
                    <a:ext uri="{9D8B030D-6E8A-4147-A177-3AD203B41FA5}">
                      <a16:colId xmlns:a16="http://schemas.microsoft.com/office/drawing/2014/main" val="20003"/>
                    </a:ext>
                  </a:extLst>
                </a:gridCol>
                <a:gridCol w="1533375">
                  <a:extLst>
                    <a:ext uri="{9D8B030D-6E8A-4147-A177-3AD203B41FA5}">
                      <a16:colId xmlns:a16="http://schemas.microsoft.com/office/drawing/2014/main" val="20004"/>
                    </a:ext>
                  </a:extLst>
                </a:gridCol>
                <a:gridCol w="2979300">
                  <a:extLst>
                    <a:ext uri="{9D8B030D-6E8A-4147-A177-3AD203B41FA5}">
                      <a16:colId xmlns:a16="http://schemas.microsoft.com/office/drawing/2014/main" val="20005"/>
                    </a:ext>
                  </a:extLst>
                </a:gridCol>
                <a:gridCol w="1080000">
                  <a:extLst>
                    <a:ext uri="{9D8B030D-6E8A-4147-A177-3AD203B41FA5}">
                      <a16:colId xmlns:a16="http://schemas.microsoft.com/office/drawing/2014/main" val="20006"/>
                    </a:ext>
                  </a:extLst>
                </a:gridCol>
                <a:gridCol w="1080000">
                  <a:extLst>
                    <a:ext uri="{9D8B030D-6E8A-4147-A177-3AD203B41FA5}">
                      <a16:colId xmlns:a16="http://schemas.microsoft.com/office/drawing/2014/main" val="20007"/>
                    </a:ext>
                  </a:extLst>
                </a:gridCol>
              </a:tblGrid>
              <a:tr h="304800">
                <a:tc>
                  <a:txBody>
                    <a:bodyPr/>
                    <a:lstStyle/>
                    <a:p>
                      <a:pPr marL="0" lvl="0" indent="0" algn="ctr" rtl="0">
                        <a:lnSpc>
                          <a:spcPct val="115000"/>
                        </a:lnSpc>
                        <a:spcBef>
                          <a:spcPts val="0"/>
                        </a:spcBef>
                        <a:spcAft>
                          <a:spcPts val="0"/>
                        </a:spcAft>
                        <a:buNone/>
                      </a:pPr>
                      <a:r>
                        <a:rPr lang="fr" sz="1600" b="1" dirty="0">
                          <a:solidFill>
                            <a:schemeClr val="lt1"/>
                          </a:solidFill>
                        </a:rPr>
                        <a:t>DPI</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TLE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WARHEAD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GUIDANCE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DESIRED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IMPACT ANGLE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FUZING</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304800">
                <a:tc>
                  <a:txBody>
                    <a:bodyPr/>
                    <a:lstStyle/>
                    <a:p>
                      <a:pPr marL="0" lvl="0" indent="0" algn="ctr" rtl="0">
                        <a:spcBef>
                          <a:spcPts val="0"/>
                        </a:spcBef>
                        <a:spcAft>
                          <a:spcPts val="0"/>
                        </a:spcAft>
                        <a:buClr>
                          <a:schemeClr val="dk1"/>
                        </a:buClr>
                        <a:buSzPts val="1100"/>
                        <a:buFont typeface="Arial"/>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
        <p:nvSpPr>
          <p:cNvPr id="22" name="TextBox 21">
            <a:extLst>
              <a:ext uri="{FF2B5EF4-FFF2-40B4-BE49-F238E27FC236}">
                <a16:creationId xmlns:a16="http://schemas.microsoft.com/office/drawing/2014/main" id="{A026DC17-127C-BC0E-06D7-546D7D7DBC97}"/>
              </a:ext>
            </a:extLst>
          </p:cNvPr>
          <p:cNvSpPr txBox="1"/>
          <p:nvPr/>
        </p:nvSpPr>
        <p:spPr>
          <a:xfrm>
            <a:off x="2444982" y="369662"/>
            <a:ext cx="665043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WEAPONEERING OPTIONS [X]</a:t>
            </a:r>
          </a:p>
        </p:txBody>
      </p:sp>
      <p:grpSp>
        <p:nvGrpSpPr>
          <p:cNvPr id="2" name="Group 1">
            <a:extLst>
              <a:ext uri="{FF2B5EF4-FFF2-40B4-BE49-F238E27FC236}">
                <a16:creationId xmlns:a16="http://schemas.microsoft.com/office/drawing/2014/main" id="{3790C353-71DB-1024-730B-A9CC4AC24E70}"/>
              </a:ext>
            </a:extLst>
          </p:cNvPr>
          <p:cNvGrpSpPr/>
          <p:nvPr/>
        </p:nvGrpSpPr>
        <p:grpSpPr>
          <a:xfrm>
            <a:off x="1" y="0"/>
            <a:ext cx="15119349" cy="1980670"/>
            <a:chOff x="1" y="0"/>
            <a:chExt cx="15119349" cy="1980670"/>
          </a:xfrm>
        </p:grpSpPr>
        <p:sp>
          <p:nvSpPr>
            <p:cNvPr id="3" name="TextBox 2">
              <a:extLst>
                <a:ext uri="{FF2B5EF4-FFF2-40B4-BE49-F238E27FC236}">
                  <a16:creationId xmlns:a16="http://schemas.microsoft.com/office/drawing/2014/main" id="{5A4566BB-B400-5AC8-64C3-67DF13FE2596}"/>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4" name="Picture 3">
              <a:extLst>
                <a:ext uri="{FF2B5EF4-FFF2-40B4-BE49-F238E27FC236}">
                  <a16:creationId xmlns:a16="http://schemas.microsoft.com/office/drawing/2014/main" id="{91702530-81CB-0D1B-1EAE-DDDE87D1275D}"/>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5" name="Group 4">
              <a:extLst>
                <a:ext uri="{FF2B5EF4-FFF2-40B4-BE49-F238E27FC236}">
                  <a16:creationId xmlns:a16="http://schemas.microsoft.com/office/drawing/2014/main" id="{C18EB6E0-172B-D353-1F54-CDADFEAFC6BB}"/>
                </a:ext>
              </a:extLst>
            </p:cNvPr>
            <p:cNvGrpSpPr/>
            <p:nvPr/>
          </p:nvGrpSpPr>
          <p:grpSpPr>
            <a:xfrm>
              <a:off x="1" y="0"/>
              <a:ext cx="15119349" cy="1921524"/>
              <a:chOff x="1" y="-1616"/>
              <a:chExt cx="15119349" cy="1921524"/>
            </a:xfrm>
          </p:grpSpPr>
          <p:sp>
            <p:nvSpPr>
              <p:cNvPr id="12" name="Rectangle 11">
                <a:extLst>
                  <a:ext uri="{FF2B5EF4-FFF2-40B4-BE49-F238E27FC236}">
                    <a16:creationId xmlns:a16="http://schemas.microsoft.com/office/drawing/2014/main" id="{81958881-8B18-6F78-0BC1-937BD053415D}"/>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65C6B468-33E2-8422-16CC-8C6E61E97F46}"/>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9E77E592-2A13-9604-A16D-8B489C4C250A}"/>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8D9D5DEB-7109-3FDB-474F-A4E9EB421AC3}"/>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F70C2B7D-BFD7-6C6A-20EF-41609BA7A03F}"/>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94CAD8DD-601E-52E8-AAA2-2A19B2F30DF3}"/>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TextBox 5">
              <a:extLst>
                <a:ext uri="{FF2B5EF4-FFF2-40B4-BE49-F238E27FC236}">
                  <a16:creationId xmlns:a16="http://schemas.microsoft.com/office/drawing/2014/main" id="{75F2D3A7-9064-FBAB-7533-459128C7FEE7}"/>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SAM Test and Training Facility, SRN</a:t>
              </a:r>
            </a:p>
          </p:txBody>
        </p:sp>
        <p:sp>
          <p:nvSpPr>
            <p:cNvPr id="7" name="TextBox 6">
              <a:extLst>
                <a:ext uri="{FF2B5EF4-FFF2-40B4-BE49-F238E27FC236}">
                  <a16:creationId xmlns:a16="http://schemas.microsoft.com/office/drawing/2014/main" id="{5A65FF6B-0C37-E389-C634-81F9637675A8}"/>
                </a:ext>
              </a:extLst>
            </p:cNvPr>
            <p:cNvSpPr txBox="1"/>
            <p:nvPr/>
          </p:nvSpPr>
          <p:spPr>
            <a:xfrm>
              <a:off x="2429057" y="945322"/>
              <a:ext cx="3575018"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SRNTGT107  CATCODE: 4</a:t>
              </a:r>
            </a:p>
            <a:p>
              <a:pPr marL="0" lvl="0" indent="0" algn="l" rtl="0">
                <a:spcBef>
                  <a:spcPts val="0"/>
                </a:spcBef>
                <a:spcAft>
                  <a:spcPts val="0"/>
                </a:spcAft>
                <a:buNone/>
              </a:pPr>
              <a:r>
                <a:rPr lang="en-GB" sz="1500" b="1" dirty="0"/>
                <a:t>MIDB GEO:</a:t>
              </a:r>
              <a:r>
                <a:rPr lang="pt-BR" sz="1500" b="1" dirty="0"/>
                <a:t> N 68 02.184 E 034 40.670</a:t>
              </a:r>
            </a:p>
            <a:p>
              <a:pPr marL="0" lvl="0" indent="0" algn="l" rtl="0">
                <a:spcBef>
                  <a:spcPts val="0"/>
                </a:spcBef>
                <a:spcAft>
                  <a:spcPts val="0"/>
                </a:spcAft>
                <a:buNone/>
              </a:pPr>
              <a:r>
                <a:rPr lang="en-GB" sz="1500" b="1" dirty="0"/>
                <a:t>ICOD: 2011-JUL-06 DOI:2011-JUL-06</a:t>
              </a:r>
            </a:p>
          </p:txBody>
        </p:sp>
        <p:sp>
          <p:nvSpPr>
            <p:cNvPr id="8" name="TextBox 7">
              <a:extLst>
                <a:ext uri="{FF2B5EF4-FFF2-40B4-BE49-F238E27FC236}">
                  <a16:creationId xmlns:a16="http://schemas.microsoft.com/office/drawing/2014/main" id="{0E8EF68F-926D-469A-4DCF-D8D42FF54102}"/>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9" name="TextBox 8">
              <a:extLst>
                <a:ext uri="{FF2B5EF4-FFF2-40B4-BE49-F238E27FC236}">
                  <a16:creationId xmlns:a16="http://schemas.microsoft.com/office/drawing/2014/main" id="{548C6E90-0F97-F6A1-FC95-D7A769A857CF}"/>
                </a:ext>
              </a:extLst>
            </p:cNvPr>
            <p:cNvSpPr txBox="1"/>
            <p:nvPr/>
          </p:nvSpPr>
          <p:spPr>
            <a:xfrm>
              <a:off x="11347323" y="1112228"/>
              <a:ext cx="3770092" cy="323165"/>
            </a:xfrm>
            <a:prstGeom prst="rect">
              <a:avLst/>
            </a:prstGeom>
            <a:noFill/>
          </p:spPr>
          <p:txBody>
            <a:bodyPr wrap="square">
              <a:spAutoFit/>
            </a:bodyPr>
            <a:lstStyle/>
            <a:p>
              <a:pPr marL="0" lvl="0" indent="0" algn="ctr" rtl="0">
                <a:spcBef>
                  <a:spcPts val="0"/>
                </a:spcBef>
                <a:spcAft>
                  <a:spcPts val="0"/>
                </a:spcAft>
                <a:buNone/>
              </a:pPr>
              <a:r>
                <a:rPr lang="en-GB" sz="1500" b="1" dirty="0"/>
                <a:t>DECL ON: 2061-JUL-06</a:t>
              </a:r>
            </a:p>
          </p:txBody>
        </p:sp>
        <p:pic>
          <p:nvPicPr>
            <p:cNvPr id="10" name="Picture 9" descr="D:\GIT PROJECTS\OPAT-background\Virtual Intelligence Service only logo.PNG">
              <a:extLst>
                <a:ext uri="{FF2B5EF4-FFF2-40B4-BE49-F238E27FC236}">
                  <a16:creationId xmlns:a16="http://schemas.microsoft.com/office/drawing/2014/main" id="{EB34EEF9-719F-1192-A043-1B430C5A7BAC}"/>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1" name="Rektangel 11">
              <a:extLst>
                <a:ext uri="{FF2B5EF4-FFF2-40B4-BE49-F238E27FC236}">
                  <a16:creationId xmlns:a16="http://schemas.microsoft.com/office/drawing/2014/main" id="{93D8E31F-FC4F-D6A3-0B34-A1EB2DA8E7C1}"/>
                </a:ext>
              </a:extLst>
            </p:cNvPr>
            <p:cNvSpPr/>
            <p:nvPr/>
          </p:nvSpPr>
          <p:spPr>
            <a:xfrm>
              <a:off x="10152898" y="870553"/>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211"/>
        <p:cNvGrpSpPr/>
        <p:nvPr/>
      </p:nvGrpSpPr>
      <p:grpSpPr>
        <a:xfrm>
          <a:off x="0" y="0"/>
          <a:ext cx="0" cy="0"/>
          <a:chOff x="0" y="0"/>
          <a:chExt cx="0" cy="0"/>
        </a:xfrm>
      </p:grpSpPr>
      <p:graphicFrame>
        <p:nvGraphicFramePr>
          <p:cNvPr id="215" name="Google Shape;215;p23"/>
          <p:cNvGraphicFramePr/>
          <p:nvPr>
            <p:extLst>
              <p:ext uri="{D42A27DB-BD31-4B8C-83A1-F6EECF244321}">
                <p14:modId xmlns:p14="http://schemas.microsoft.com/office/powerpoint/2010/main" val="3925410775"/>
              </p:ext>
            </p:extLst>
          </p:nvPr>
        </p:nvGraphicFramePr>
        <p:xfrm>
          <a:off x="25" y="2625285"/>
          <a:ext cx="15119925" cy="6339450"/>
        </p:xfrm>
        <a:graphic>
          <a:graphicData uri="http://schemas.openxmlformats.org/drawingml/2006/table">
            <a:tbl>
              <a:tblPr>
                <a:noFill/>
                <a:tableStyleId>{85EE82D6-AF98-40BB-A63E-5EA55E4C3481}</a:tableStyleId>
              </a:tblPr>
              <a:tblGrid>
                <a:gridCol w="1096550">
                  <a:extLst>
                    <a:ext uri="{9D8B030D-6E8A-4147-A177-3AD203B41FA5}">
                      <a16:colId xmlns:a16="http://schemas.microsoft.com/office/drawing/2014/main" val="20000"/>
                    </a:ext>
                  </a:extLst>
                </a:gridCol>
                <a:gridCol w="2864850">
                  <a:extLst>
                    <a:ext uri="{9D8B030D-6E8A-4147-A177-3AD203B41FA5}">
                      <a16:colId xmlns:a16="http://schemas.microsoft.com/office/drawing/2014/main" val="20001"/>
                    </a:ext>
                  </a:extLst>
                </a:gridCol>
                <a:gridCol w="1228650">
                  <a:extLst>
                    <a:ext uri="{9D8B030D-6E8A-4147-A177-3AD203B41FA5}">
                      <a16:colId xmlns:a16="http://schemas.microsoft.com/office/drawing/2014/main" val="20002"/>
                    </a:ext>
                  </a:extLst>
                </a:gridCol>
                <a:gridCol w="2704075">
                  <a:extLst>
                    <a:ext uri="{9D8B030D-6E8A-4147-A177-3AD203B41FA5}">
                      <a16:colId xmlns:a16="http://schemas.microsoft.com/office/drawing/2014/main" val="20003"/>
                    </a:ext>
                  </a:extLst>
                </a:gridCol>
                <a:gridCol w="2704075">
                  <a:extLst>
                    <a:ext uri="{9D8B030D-6E8A-4147-A177-3AD203B41FA5}">
                      <a16:colId xmlns:a16="http://schemas.microsoft.com/office/drawing/2014/main" val="20004"/>
                    </a:ext>
                  </a:extLst>
                </a:gridCol>
                <a:gridCol w="4521725">
                  <a:extLst>
                    <a:ext uri="{9D8B030D-6E8A-4147-A177-3AD203B41FA5}">
                      <a16:colId xmlns:a16="http://schemas.microsoft.com/office/drawing/2014/main" val="20005"/>
                    </a:ext>
                  </a:extLst>
                </a:gridCol>
              </a:tblGrid>
              <a:tr h="487650">
                <a:tc gridSpan="6">
                  <a:txBody>
                    <a:bodyPr/>
                    <a:lstStyle/>
                    <a:p>
                      <a:pPr marL="0" lvl="0" indent="0" algn="ctr" rtl="0">
                        <a:spcBef>
                          <a:spcPts val="0"/>
                        </a:spcBef>
                        <a:spcAft>
                          <a:spcPts val="0"/>
                        </a:spcAft>
                        <a:buClr>
                          <a:schemeClr val="dk1"/>
                        </a:buClr>
                        <a:buSzPts val="1100"/>
                        <a:buFont typeface="Arial"/>
                        <a:buNone/>
                      </a:pPr>
                      <a:r>
                        <a:rPr lang="fr" sz="2000" b="1" dirty="0">
                          <a:solidFill>
                            <a:schemeClr val="dk1"/>
                          </a:solidFill>
                        </a:rPr>
                        <a:t>COLLATERAL DAMAGES WITHIN A 500M RADIUS</a:t>
                      </a:r>
                      <a:endParaRPr sz="20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0"/>
                  </a:ext>
                </a:extLst>
              </a:tr>
              <a:tr h="487650">
                <a:tc gridSpan="2">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hMerge="1">
                  <a:txBody>
                    <a:bodyPr/>
                    <a:lstStyle/>
                    <a:p>
                      <a:endParaRPr lang="nb-NO"/>
                    </a:p>
                  </a:txBody>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487650">
                <a:tc gridSpan="2">
                  <a:txBody>
                    <a:bodyPr/>
                    <a:lstStyle/>
                    <a:p>
                      <a:pPr marL="0" lvl="0" indent="0" algn="ctr" rtl="0">
                        <a:spcBef>
                          <a:spcPts val="0"/>
                        </a:spcBef>
                        <a:spcAft>
                          <a:spcPts val="0"/>
                        </a:spcAft>
                        <a:buNone/>
                      </a:pPr>
                      <a:r>
                        <a:rPr lang="en-GB" dirty="0">
                          <a:solidFill>
                            <a:schemeClr val="dk1"/>
                          </a:solidFill>
                        </a:rPr>
                        <a:t>Civilian Structures</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GB" dirty="0">
                          <a:solidFill>
                            <a:schemeClr val="dk1"/>
                          </a:solidFill>
                        </a:rPr>
                        <a:t>14</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100ft SW of DPI 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Significant Structural damage and Casualties. </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87650">
                <a:tc gridSpan="6">
                  <a:txBody>
                    <a:bodyPr/>
                    <a:lstStyle/>
                    <a:p>
                      <a:pPr marL="0" lvl="0" indent="0" algn="ctr" rtl="0">
                        <a:spcBef>
                          <a:spcPts val="0"/>
                        </a:spcBef>
                        <a:spcAft>
                          <a:spcPts val="0"/>
                        </a:spcAft>
                        <a:buNone/>
                      </a:pP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6"/>
                  </a:ext>
                </a:extLst>
              </a:tr>
              <a:tr h="487650">
                <a:tc gridSpan="6">
                  <a:txBody>
                    <a:bodyPr/>
                    <a:lstStyle/>
                    <a:p>
                      <a:pPr marL="0" lvl="0" indent="0" algn="ctr" rtl="0">
                        <a:spcBef>
                          <a:spcPts val="0"/>
                        </a:spcBef>
                        <a:spcAft>
                          <a:spcPts val="0"/>
                        </a:spcAft>
                        <a:buNone/>
                      </a:pPr>
                      <a:r>
                        <a:rPr lang="fr" sz="2000" b="1">
                          <a:solidFill>
                            <a:schemeClr val="dk1"/>
                          </a:solidFill>
                        </a:rPr>
                        <a:t>NO STRIKE ENTITIES WITHIN A 500M RADIUS</a:t>
                      </a: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7"/>
                  </a:ext>
                </a:extLst>
              </a:tr>
              <a:tr h="487650">
                <a:tc>
                  <a:txBody>
                    <a:bodyPr/>
                    <a:lstStyle/>
                    <a:p>
                      <a:pPr marL="0" lvl="0" indent="0" algn="ctr" rtl="0">
                        <a:spcBef>
                          <a:spcPts val="0"/>
                        </a:spcBef>
                        <a:spcAft>
                          <a:spcPts val="0"/>
                        </a:spcAft>
                        <a:buNone/>
                      </a:pPr>
                      <a:r>
                        <a:rPr lang="fr" sz="1600" b="1">
                          <a:solidFill>
                            <a:schemeClr val="lt1"/>
                          </a:solidFill>
                        </a:rPr>
                        <a:t>NSE ID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8"/>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21" name="TextBox 20">
            <a:extLst>
              <a:ext uri="{FF2B5EF4-FFF2-40B4-BE49-F238E27FC236}">
                <a16:creationId xmlns:a16="http://schemas.microsoft.com/office/drawing/2014/main" id="{DD305056-3D3B-50EA-FB90-69B49C6663C8}"/>
              </a:ext>
            </a:extLst>
          </p:cNvPr>
          <p:cNvSpPr txBox="1"/>
          <p:nvPr/>
        </p:nvSpPr>
        <p:spPr>
          <a:xfrm>
            <a:off x="2429057" y="369918"/>
            <a:ext cx="666636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COLLATERAL DAMAGES ESTIMATION [X]</a:t>
            </a:r>
          </a:p>
        </p:txBody>
      </p:sp>
      <p:grpSp>
        <p:nvGrpSpPr>
          <p:cNvPr id="8" name="Group 7">
            <a:extLst>
              <a:ext uri="{FF2B5EF4-FFF2-40B4-BE49-F238E27FC236}">
                <a16:creationId xmlns:a16="http://schemas.microsoft.com/office/drawing/2014/main" id="{3CF7725F-21E3-A97C-330C-271B1528C28C}"/>
              </a:ext>
            </a:extLst>
          </p:cNvPr>
          <p:cNvGrpSpPr/>
          <p:nvPr/>
        </p:nvGrpSpPr>
        <p:grpSpPr>
          <a:xfrm>
            <a:off x="1" y="0"/>
            <a:ext cx="15119349" cy="1980670"/>
            <a:chOff x="1" y="0"/>
            <a:chExt cx="15119349" cy="1980670"/>
          </a:xfrm>
        </p:grpSpPr>
        <p:sp>
          <p:nvSpPr>
            <p:cNvPr id="9" name="TextBox 8">
              <a:extLst>
                <a:ext uri="{FF2B5EF4-FFF2-40B4-BE49-F238E27FC236}">
                  <a16:creationId xmlns:a16="http://schemas.microsoft.com/office/drawing/2014/main" id="{FBDF9BCC-F4A3-8CC1-D6AC-0937D6BB9DE0}"/>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10" name="Picture 3">
              <a:extLst>
                <a:ext uri="{FF2B5EF4-FFF2-40B4-BE49-F238E27FC236}">
                  <a16:creationId xmlns:a16="http://schemas.microsoft.com/office/drawing/2014/main" id="{1C5C9DCF-7776-0995-5A9C-ED1B27E2C9D9}"/>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22" name="Group 21">
              <a:extLst>
                <a:ext uri="{FF2B5EF4-FFF2-40B4-BE49-F238E27FC236}">
                  <a16:creationId xmlns:a16="http://schemas.microsoft.com/office/drawing/2014/main" id="{D8A70714-7CCE-63BF-C2DD-A93ADE79A683}"/>
                </a:ext>
              </a:extLst>
            </p:cNvPr>
            <p:cNvGrpSpPr/>
            <p:nvPr/>
          </p:nvGrpSpPr>
          <p:grpSpPr>
            <a:xfrm>
              <a:off x="1" y="0"/>
              <a:ext cx="15119349" cy="1921524"/>
              <a:chOff x="1" y="-1616"/>
              <a:chExt cx="15119349" cy="1921524"/>
            </a:xfrm>
          </p:grpSpPr>
          <p:sp>
            <p:nvSpPr>
              <p:cNvPr id="29" name="Rectangle 28">
                <a:extLst>
                  <a:ext uri="{FF2B5EF4-FFF2-40B4-BE49-F238E27FC236}">
                    <a16:creationId xmlns:a16="http://schemas.microsoft.com/office/drawing/2014/main" id="{8F9F609D-FC5B-5B3B-F162-0EE9F2930C14}"/>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BE8C84C8-4F2B-05A9-4CE3-7A1CA2FD7C23}"/>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296636A3-8B33-37C8-CE87-F836D5D32704}"/>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5D01F5D9-2089-3020-3750-6D2D7844AF8B}"/>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183C4D22-6536-AC2D-4A09-1095B5C2C700}"/>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DA3F62E7-3492-170D-A30A-A807930A9C65}"/>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3" name="TextBox 22">
              <a:extLst>
                <a:ext uri="{FF2B5EF4-FFF2-40B4-BE49-F238E27FC236}">
                  <a16:creationId xmlns:a16="http://schemas.microsoft.com/office/drawing/2014/main" id="{12B3FDDF-FC0E-7700-92D7-4C4FDD4AB6EF}"/>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SAM Test and Training Facility, SRN</a:t>
              </a:r>
            </a:p>
          </p:txBody>
        </p:sp>
        <p:sp>
          <p:nvSpPr>
            <p:cNvPr id="24" name="TextBox 23">
              <a:extLst>
                <a:ext uri="{FF2B5EF4-FFF2-40B4-BE49-F238E27FC236}">
                  <a16:creationId xmlns:a16="http://schemas.microsoft.com/office/drawing/2014/main" id="{CA4345D3-62C5-9378-E813-48150132B01F}"/>
                </a:ext>
              </a:extLst>
            </p:cNvPr>
            <p:cNvSpPr txBox="1"/>
            <p:nvPr/>
          </p:nvSpPr>
          <p:spPr>
            <a:xfrm>
              <a:off x="2429057" y="945322"/>
              <a:ext cx="3575018"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SRNTGT107  CATCODE: 4</a:t>
              </a:r>
            </a:p>
            <a:p>
              <a:pPr marL="0" lvl="0" indent="0" algn="l" rtl="0">
                <a:spcBef>
                  <a:spcPts val="0"/>
                </a:spcBef>
                <a:spcAft>
                  <a:spcPts val="0"/>
                </a:spcAft>
                <a:buNone/>
              </a:pPr>
              <a:r>
                <a:rPr lang="en-GB" sz="1500" b="1" dirty="0"/>
                <a:t>MIDB GEO:</a:t>
              </a:r>
              <a:r>
                <a:rPr lang="pt-BR" sz="1500" b="1" dirty="0"/>
                <a:t> N 68 02.184 E 034 40.670</a:t>
              </a:r>
            </a:p>
            <a:p>
              <a:pPr marL="0" lvl="0" indent="0" algn="l" rtl="0">
                <a:spcBef>
                  <a:spcPts val="0"/>
                </a:spcBef>
                <a:spcAft>
                  <a:spcPts val="0"/>
                </a:spcAft>
                <a:buNone/>
              </a:pPr>
              <a:r>
                <a:rPr lang="en-GB" sz="1500" b="1" dirty="0"/>
                <a:t>ICOD: 2011-JUL-06 DOI:2011-JUL-06</a:t>
              </a:r>
            </a:p>
          </p:txBody>
        </p:sp>
        <p:sp>
          <p:nvSpPr>
            <p:cNvPr id="25" name="TextBox 24">
              <a:extLst>
                <a:ext uri="{FF2B5EF4-FFF2-40B4-BE49-F238E27FC236}">
                  <a16:creationId xmlns:a16="http://schemas.microsoft.com/office/drawing/2014/main" id="{AD89B17E-A2CA-A56E-5C38-B2834A787532}"/>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26" name="TextBox 25">
              <a:extLst>
                <a:ext uri="{FF2B5EF4-FFF2-40B4-BE49-F238E27FC236}">
                  <a16:creationId xmlns:a16="http://schemas.microsoft.com/office/drawing/2014/main" id="{AC5736CC-6CA7-50CA-DE7A-E710B1846140}"/>
                </a:ext>
              </a:extLst>
            </p:cNvPr>
            <p:cNvSpPr txBox="1"/>
            <p:nvPr/>
          </p:nvSpPr>
          <p:spPr>
            <a:xfrm>
              <a:off x="11347323" y="1112228"/>
              <a:ext cx="3770092" cy="323165"/>
            </a:xfrm>
            <a:prstGeom prst="rect">
              <a:avLst/>
            </a:prstGeom>
            <a:noFill/>
          </p:spPr>
          <p:txBody>
            <a:bodyPr wrap="square">
              <a:spAutoFit/>
            </a:bodyPr>
            <a:lstStyle/>
            <a:p>
              <a:pPr marL="0" lvl="0" indent="0" algn="ctr" rtl="0">
                <a:spcBef>
                  <a:spcPts val="0"/>
                </a:spcBef>
                <a:spcAft>
                  <a:spcPts val="0"/>
                </a:spcAft>
                <a:buNone/>
              </a:pPr>
              <a:r>
                <a:rPr lang="en-GB" sz="1500" b="1" dirty="0"/>
                <a:t>DECL ON: 2061-JUL-06</a:t>
              </a:r>
            </a:p>
          </p:txBody>
        </p:sp>
        <p:pic>
          <p:nvPicPr>
            <p:cNvPr id="27" name="Picture 26" descr="D:\GIT PROJECTS\OPAT-background\Virtual Intelligence Service only logo.PNG">
              <a:extLst>
                <a:ext uri="{FF2B5EF4-FFF2-40B4-BE49-F238E27FC236}">
                  <a16:creationId xmlns:a16="http://schemas.microsoft.com/office/drawing/2014/main" id="{DFEDC83E-12DA-1C5B-00C9-5804673B1EC0}"/>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28" name="Rektangel 11">
              <a:extLst>
                <a:ext uri="{FF2B5EF4-FFF2-40B4-BE49-F238E27FC236}">
                  <a16:creationId xmlns:a16="http://schemas.microsoft.com/office/drawing/2014/main" id="{AD2DEE15-3FA0-D5FC-0B6E-2607588DFB9C}"/>
                </a:ext>
              </a:extLst>
            </p:cNvPr>
            <p:cNvSpPr/>
            <p:nvPr/>
          </p:nvSpPr>
          <p:spPr>
            <a:xfrm>
              <a:off x="10152898" y="870553"/>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7" name="Google Shape;257;p26"/>
          <p:cNvSpPr/>
          <p:nvPr/>
        </p:nvSpPr>
        <p:spPr>
          <a:xfrm>
            <a:off x="7941200" y="1907025"/>
            <a:ext cx="7179000" cy="4173600"/>
          </a:xfrm>
          <a:prstGeom prst="rect">
            <a:avLst/>
          </a:prstGeom>
          <a:solidFill>
            <a:srgbClr val="EEEEEE"/>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61" name="Google Shape;261;p26"/>
          <p:cNvGrpSpPr/>
          <p:nvPr/>
        </p:nvGrpSpPr>
        <p:grpSpPr>
          <a:xfrm>
            <a:off x="1522925" y="4158450"/>
            <a:ext cx="4103108" cy="2016000"/>
            <a:chOff x="3671523" y="6965375"/>
            <a:chExt cx="1459350" cy="2016000"/>
          </a:xfrm>
        </p:grpSpPr>
        <p:sp>
          <p:nvSpPr>
            <p:cNvPr id="262" name="Google Shape;262;p26"/>
            <p:cNvSpPr txBox="1"/>
            <p:nvPr/>
          </p:nvSpPr>
          <p:spPr>
            <a:xfrm>
              <a:off x="3671523" y="6965375"/>
              <a:ext cx="1166100" cy="675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TARGET OBJECTIVE</a:t>
              </a:r>
              <a:endParaRPr b="1">
                <a:solidFill>
                  <a:schemeClr val="dk1"/>
                </a:solidFill>
              </a:endParaRPr>
            </a:p>
            <a:p>
              <a:pPr marL="0" lvl="0" indent="0" algn="ctr" rtl="0">
                <a:spcBef>
                  <a:spcPts val="0"/>
                </a:spcBef>
                <a:spcAft>
                  <a:spcPts val="0"/>
                </a:spcAft>
                <a:buNone/>
              </a:pPr>
              <a:r>
                <a:rPr lang="fr" b="1" dirty="0">
                  <a:solidFill>
                    <a:schemeClr val="dk1"/>
                  </a:solidFill>
                </a:rPr>
                <a:t>DAMAGE/CHANGE ASSESSMENT</a:t>
              </a:r>
              <a:endParaRPr b="1">
                <a:solidFill>
                  <a:schemeClr val="dk1"/>
                </a:solidFill>
              </a:endParaRPr>
            </a:p>
            <a:p>
              <a:pPr marL="0" lvl="0" indent="0" algn="ctr" rtl="0">
                <a:spcBef>
                  <a:spcPts val="0"/>
                </a:spcBef>
                <a:spcAft>
                  <a:spcPts val="0"/>
                </a:spcAft>
                <a:buNone/>
              </a:pPr>
              <a:r>
                <a:rPr lang="fr" b="1" dirty="0">
                  <a:solidFill>
                    <a:schemeClr val="dk1"/>
                  </a:solidFill>
                </a:rPr>
                <a:t>DPI:[SRNTGTXXX]</a:t>
              </a:r>
              <a:endParaRPr b="1">
                <a:solidFill>
                  <a:schemeClr val="dk1"/>
                </a:solidFill>
              </a:endParaRPr>
            </a:p>
          </p:txBody>
        </p:sp>
        <p:cxnSp>
          <p:nvCxnSpPr>
            <p:cNvPr id="263" name="Google Shape;263;p26"/>
            <p:cNvCxnSpPr>
              <a:stCxn id="262" idx="2"/>
            </p:cNvCxnSpPr>
            <p:nvPr/>
          </p:nvCxnSpPr>
          <p:spPr>
            <a:xfrm>
              <a:off x="4254573" y="7641275"/>
              <a:ext cx="876300" cy="1340100"/>
            </a:xfrm>
            <a:prstGeom prst="straightConnector1">
              <a:avLst/>
            </a:prstGeom>
            <a:noFill/>
            <a:ln w="19050" cap="flat" cmpd="sng">
              <a:solidFill>
                <a:srgbClr val="000000"/>
              </a:solidFill>
              <a:prstDash val="solid"/>
              <a:round/>
              <a:headEnd type="none" w="med" len="med"/>
              <a:tailEnd type="none" w="med" len="med"/>
            </a:ln>
          </p:spPr>
        </p:cxnSp>
      </p:grpSp>
      <p:sp>
        <p:nvSpPr>
          <p:cNvPr id="264" name="Google Shape;264;p26"/>
          <p:cNvSpPr txBox="1"/>
          <p:nvPr/>
        </p:nvSpPr>
        <p:spPr>
          <a:xfrm>
            <a:off x="3186600" y="10083157"/>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b="1"/>
              <a:t>BDA REMARK: [CLASSIFICATION] [DISSEMINATION]</a:t>
            </a:r>
            <a:r>
              <a:rPr lang="fr" b="1"/>
              <a:t> </a:t>
            </a:r>
            <a:r>
              <a:rPr lang="fr"/>
              <a:t>Assessment: Physical Damage/change, Collateral Damage, Functional Damage/change, Munitions Effectiveness, Reattack Recommendation, Additional/Collateral Effects</a:t>
            </a:r>
            <a:endParaRPr/>
          </a:p>
        </p:txBody>
      </p:sp>
      <p:sp>
        <p:nvSpPr>
          <p:cNvPr id="267" name="Google Shape;267;p26"/>
          <p:cNvSpPr txBox="1"/>
          <p:nvPr/>
        </p:nvSpPr>
        <p:spPr>
          <a:xfrm>
            <a:off x="11309400"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PRE-STRIKE</a:t>
            </a:r>
            <a:endParaRPr sz="1600" b="1">
              <a:solidFill>
                <a:schemeClr val="dk1"/>
              </a:solidFill>
            </a:endParaRPr>
          </a:p>
        </p:txBody>
      </p:sp>
      <p:sp>
        <p:nvSpPr>
          <p:cNvPr id="268" name="Google Shape;268;p26"/>
          <p:cNvSpPr txBox="1"/>
          <p:nvPr/>
        </p:nvSpPr>
        <p:spPr>
          <a:xfrm>
            <a:off x="5392275"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POST-STRIKE</a:t>
            </a:r>
            <a:endParaRPr sz="1600" b="1">
              <a:solidFill>
                <a:schemeClr val="dk1"/>
              </a:solidFill>
            </a:endParaRPr>
          </a:p>
        </p:txBody>
      </p:sp>
      <p:sp>
        <p:nvSpPr>
          <p:cNvPr id="17" name="Google Shape;213;p23"/>
          <p:cNvSpPr txBox="1"/>
          <p:nvPr/>
        </p:nvSpPr>
        <p:spPr>
          <a:xfrm>
            <a:off x="0" y="10087583"/>
            <a:ext cx="3186600" cy="61395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grpSp>
        <p:nvGrpSpPr>
          <p:cNvPr id="2" name="Group 1">
            <a:extLst>
              <a:ext uri="{FF2B5EF4-FFF2-40B4-BE49-F238E27FC236}">
                <a16:creationId xmlns:a16="http://schemas.microsoft.com/office/drawing/2014/main" id="{59F0DDD1-4D6E-C374-1D13-F1873547C04A}"/>
              </a:ext>
            </a:extLst>
          </p:cNvPr>
          <p:cNvGrpSpPr/>
          <p:nvPr/>
        </p:nvGrpSpPr>
        <p:grpSpPr>
          <a:xfrm>
            <a:off x="14195180" y="2629410"/>
            <a:ext cx="559046" cy="692832"/>
            <a:chOff x="15526400" y="3343535"/>
            <a:chExt cx="1172983" cy="1324523"/>
          </a:xfrm>
        </p:grpSpPr>
        <p:sp>
          <p:nvSpPr>
            <p:cNvPr id="3" name="Freeform: Shape 2">
              <a:extLst>
                <a:ext uri="{FF2B5EF4-FFF2-40B4-BE49-F238E27FC236}">
                  <a16:creationId xmlns:a16="http://schemas.microsoft.com/office/drawing/2014/main" id="{5B57CA87-0095-1E8F-506A-A14A10B98FBB}"/>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Google Shape;66;p14">
              <a:extLst>
                <a:ext uri="{FF2B5EF4-FFF2-40B4-BE49-F238E27FC236}">
                  <a16:creationId xmlns:a16="http://schemas.microsoft.com/office/drawing/2014/main" id="{2FF52B4C-E430-9813-DCC5-0AAD76CD9CF9}"/>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26" name="TextBox 25">
            <a:extLst>
              <a:ext uri="{FF2B5EF4-FFF2-40B4-BE49-F238E27FC236}">
                <a16:creationId xmlns:a16="http://schemas.microsoft.com/office/drawing/2014/main" id="{DBF9A4A9-E62B-2BDB-6CF7-CF956741CBCD}"/>
              </a:ext>
            </a:extLst>
          </p:cNvPr>
          <p:cNvSpPr txBox="1"/>
          <p:nvPr/>
        </p:nvSpPr>
        <p:spPr>
          <a:xfrm>
            <a:off x="2429057" y="369918"/>
            <a:ext cx="6666364" cy="400110"/>
          </a:xfrm>
          <a:prstGeom prst="rect">
            <a:avLst/>
          </a:prstGeom>
          <a:noFill/>
        </p:spPr>
        <p:txBody>
          <a:bodyPr wrap="square">
            <a:spAutoFit/>
          </a:bodyPr>
          <a:lstStyle/>
          <a:p>
            <a:pPr marL="0" lvl="0" indent="0" algn="l" rtl="0">
              <a:spcBef>
                <a:spcPts val="0"/>
              </a:spcBef>
              <a:spcAft>
                <a:spcPts val="0"/>
              </a:spcAft>
              <a:buNone/>
            </a:pPr>
            <a:r>
              <a:rPr lang="en-GB" sz="2000" b="1" dirty="0"/>
              <a:t>BATTLE DAMAGE ASSESSMENT GRAPHIC 1</a:t>
            </a:r>
          </a:p>
        </p:txBody>
      </p:sp>
      <p:grpSp>
        <p:nvGrpSpPr>
          <p:cNvPr id="18" name="Group 17">
            <a:extLst>
              <a:ext uri="{FF2B5EF4-FFF2-40B4-BE49-F238E27FC236}">
                <a16:creationId xmlns:a16="http://schemas.microsoft.com/office/drawing/2014/main" id="{086BD6C4-5C58-78D5-F63E-549F5F90072D}"/>
              </a:ext>
            </a:extLst>
          </p:cNvPr>
          <p:cNvGrpSpPr/>
          <p:nvPr/>
        </p:nvGrpSpPr>
        <p:grpSpPr>
          <a:xfrm>
            <a:off x="1" y="0"/>
            <a:ext cx="15119349" cy="1980670"/>
            <a:chOff x="1" y="0"/>
            <a:chExt cx="15119349" cy="1980670"/>
          </a:xfrm>
        </p:grpSpPr>
        <p:sp>
          <p:nvSpPr>
            <p:cNvPr id="20" name="TextBox 19">
              <a:extLst>
                <a:ext uri="{FF2B5EF4-FFF2-40B4-BE49-F238E27FC236}">
                  <a16:creationId xmlns:a16="http://schemas.microsoft.com/office/drawing/2014/main" id="{17957E3C-339A-B3A3-8C4D-CF5332E3E222}"/>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21" name="Picture 3">
              <a:extLst>
                <a:ext uri="{FF2B5EF4-FFF2-40B4-BE49-F238E27FC236}">
                  <a16:creationId xmlns:a16="http://schemas.microsoft.com/office/drawing/2014/main" id="{E78AE0E4-C3F9-5A52-A36F-C81381DFA34C}"/>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22" name="Group 21">
              <a:extLst>
                <a:ext uri="{FF2B5EF4-FFF2-40B4-BE49-F238E27FC236}">
                  <a16:creationId xmlns:a16="http://schemas.microsoft.com/office/drawing/2014/main" id="{CE06DF05-EABD-2376-4B2D-CD1B6E8DA0C1}"/>
                </a:ext>
              </a:extLst>
            </p:cNvPr>
            <p:cNvGrpSpPr/>
            <p:nvPr/>
          </p:nvGrpSpPr>
          <p:grpSpPr>
            <a:xfrm>
              <a:off x="1" y="0"/>
              <a:ext cx="15119349" cy="1921524"/>
              <a:chOff x="1" y="-1616"/>
              <a:chExt cx="15119349" cy="1921524"/>
            </a:xfrm>
          </p:grpSpPr>
          <p:sp>
            <p:nvSpPr>
              <p:cNvPr id="33" name="Rectangle 32">
                <a:extLst>
                  <a:ext uri="{FF2B5EF4-FFF2-40B4-BE49-F238E27FC236}">
                    <a16:creationId xmlns:a16="http://schemas.microsoft.com/office/drawing/2014/main" id="{F333FE61-4928-651D-E958-6D0C611A383C}"/>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DF5384E4-2032-3A76-8016-C0441CD00B6C}"/>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15336224-BA12-2E7B-DF0C-1DE9069AA1FA}"/>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61CC01A-85E2-BC2E-A031-BE076534F9DA}"/>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1B152A5B-D42E-179C-4C3F-3D657FA17EEF}"/>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525425EE-A060-9722-DC3F-554D13916FD8}"/>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 name="TextBox 26">
              <a:extLst>
                <a:ext uri="{FF2B5EF4-FFF2-40B4-BE49-F238E27FC236}">
                  <a16:creationId xmlns:a16="http://schemas.microsoft.com/office/drawing/2014/main" id="{CEE28F2F-CB95-1024-041C-294FF8DD524F}"/>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SAM Test and Training Facility, SRN</a:t>
              </a:r>
            </a:p>
          </p:txBody>
        </p:sp>
        <p:sp>
          <p:nvSpPr>
            <p:cNvPr id="28" name="TextBox 27">
              <a:extLst>
                <a:ext uri="{FF2B5EF4-FFF2-40B4-BE49-F238E27FC236}">
                  <a16:creationId xmlns:a16="http://schemas.microsoft.com/office/drawing/2014/main" id="{49A3820C-A9C3-48CF-FA6F-77D03B412651}"/>
                </a:ext>
              </a:extLst>
            </p:cNvPr>
            <p:cNvSpPr txBox="1"/>
            <p:nvPr/>
          </p:nvSpPr>
          <p:spPr>
            <a:xfrm>
              <a:off x="2429057" y="945322"/>
              <a:ext cx="3575018"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SRNTGT107  CATCODE: 4</a:t>
              </a:r>
            </a:p>
            <a:p>
              <a:pPr marL="0" lvl="0" indent="0" algn="l" rtl="0">
                <a:spcBef>
                  <a:spcPts val="0"/>
                </a:spcBef>
                <a:spcAft>
                  <a:spcPts val="0"/>
                </a:spcAft>
                <a:buNone/>
              </a:pPr>
              <a:r>
                <a:rPr lang="en-GB" sz="1500" b="1" dirty="0"/>
                <a:t>MIDB GEO:</a:t>
              </a:r>
              <a:r>
                <a:rPr lang="pt-BR" sz="1500" b="1" dirty="0"/>
                <a:t> N 68 02.184 E 034 40.670</a:t>
              </a:r>
            </a:p>
            <a:p>
              <a:pPr marL="0" lvl="0" indent="0" algn="l" rtl="0">
                <a:spcBef>
                  <a:spcPts val="0"/>
                </a:spcBef>
                <a:spcAft>
                  <a:spcPts val="0"/>
                </a:spcAft>
                <a:buNone/>
              </a:pPr>
              <a:r>
                <a:rPr lang="en-GB" sz="1500" b="1" dirty="0"/>
                <a:t>ICOD: 2011-JUL-06 DOI:2011-JUL-06</a:t>
              </a:r>
            </a:p>
          </p:txBody>
        </p:sp>
        <p:sp>
          <p:nvSpPr>
            <p:cNvPr id="29" name="TextBox 28">
              <a:extLst>
                <a:ext uri="{FF2B5EF4-FFF2-40B4-BE49-F238E27FC236}">
                  <a16:creationId xmlns:a16="http://schemas.microsoft.com/office/drawing/2014/main" id="{A338300D-57E0-AE0D-F3C5-AF96E6365B74}"/>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30" name="TextBox 29">
              <a:extLst>
                <a:ext uri="{FF2B5EF4-FFF2-40B4-BE49-F238E27FC236}">
                  <a16:creationId xmlns:a16="http://schemas.microsoft.com/office/drawing/2014/main" id="{B84F3953-D15D-8A49-E198-D4C751175FB5}"/>
                </a:ext>
              </a:extLst>
            </p:cNvPr>
            <p:cNvSpPr txBox="1"/>
            <p:nvPr/>
          </p:nvSpPr>
          <p:spPr>
            <a:xfrm>
              <a:off x="11347323" y="1112228"/>
              <a:ext cx="3770092" cy="323165"/>
            </a:xfrm>
            <a:prstGeom prst="rect">
              <a:avLst/>
            </a:prstGeom>
            <a:noFill/>
          </p:spPr>
          <p:txBody>
            <a:bodyPr wrap="square">
              <a:spAutoFit/>
            </a:bodyPr>
            <a:lstStyle/>
            <a:p>
              <a:pPr marL="0" lvl="0" indent="0" algn="ctr" rtl="0">
                <a:spcBef>
                  <a:spcPts val="0"/>
                </a:spcBef>
                <a:spcAft>
                  <a:spcPts val="0"/>
                </a:spcAft>
                <a:buNone/>
              </a:pPr>
              <a:r>
                <a:rPr lang="en-GB" sz="1500" b="1" dirty="0"/>
                <a:t>DECL ON: 2061-JUL-06</a:t>
              </a:r>
            </a:p>
          </p:txBody>
        </p:sp>
        <p:pic>
          <p:nvPicPr>
            <p:cNvPr id="31" name="Picture 30" descr="D:\GIT PROJECTS\OPAT-background\Virtual Intelligence Service only logo.PNG">
              <a:extLst>
                <a:ext uri="{FF2B5EF4-FFF2-40B4-BE49-F238E27FC236}">
                  <a16:creationId xmlns:a16="http://schemas.microsoft.com/office/drawing/2014/main" id="{A82E75ED-8C96-998C-39FB-C1D0DE0BA4E3}"/>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32" name="Rektangel 11">
              <a:extLst>
                <a:ext uri="{FF2B5EF4-FFF2-40B4-BE49-F238E27FC236}">
                  <a16:creationId xmlns:a16="http://schemas.microsoft.com/office/drawing/2014/main" id="{7A5C8F8D-6A07-71C2-C6FD-9016A5BF59F5}"/>
                </a:ext>
              </a:extLst>
            </p:cNvPr>
            <p:cNvSpPr/>
            <p:nvPr/>
          </p:nvSpPr>
          <p:spPr>
            <a:xfrm>
              <a:off x="10152898" y="870553"/>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187"/>
        <p:cNvGrpSpPr/>
        <p:nvPr/>
      </p:nvGrpSpPr>
      <p:grpSpPr>
        <a:xfrm>
          <a:off x="0" y="0"/>
          <a:ext cx="0" cy="0"/>
          <a:chOff x="0" y="0"/>
          <a:chExt cx="0" cy="0"/>
        </a:xfrm>
      </p:grpSpPr>
      <p:sp>
        <p:nvSpPr>
          <p:cNvPr id="204" name="Google Shape;204;p22"/>
          <p:cNvSpPr txBox="1"/>
          <p:nvPr/>
        </p:nvSpPr>
        <p:spPr>
          <a:xfrm>
            <a:off x="3186600" y="10141525"/>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t>CDE5</a:t>
            </a:r>
            <a:endParaRPr b="1" dirty="0"/>
          </a:p>
        </p:txBody>
      </p:sp>
      <p:sp>
        <p:nvSpPr>
          <p:cNvPr id="205" name="Google Shape;205;p22"/>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graphicFrame>
        <p:nvGraphicFramePr>
          <p:cNvPr id="36" name="Tabell 35"/>
          <p:cNvGraphicFramePr>
            <a:graphicFrameLocks noGrp="1"/>
          </p:cNvGraphicFramePr>
          <p:nvPr/>
        </p:nvGraphicFramePr>
        <p:xfrm>
          <a:off x="15380413" y="3557998"/>
          <a:ext cx="1972639" cy="2966720"/>
        </p:xfrm>
        <a:graphic>
          <a:graphicData uri="http://schemas.openxmlformats.org/drawingml/2006/table">
            <a:tbl>
              <a:tblPr firstRow="1" bandRow="1">
                <a:tableStyleId>{AE7EAA58-4EDA-4114-B047-75ABB572CC32}</a:tableStyleId>
              </a:tblPr>
              <a:tblGrid>
                <a:gridCol w="858679">
                  <a:extLst>
                    <a:ext uri="{9D8B030D-6E8A-4147-A177-3AD203B41FA5}">
                      <a16:colId xmlns:a16="http://schemas.microsoft.com/office/drawing/2014/main" val="20000"/>
                    </a:ext>
                  </a:extLst>
                </a:gridCol>
                <a:gridCol w="1113960">
                  <a:extLst>
                    <a:ext uri="{9D8B030D-6E8A-4147-A177-3AD203B41FA5}">
                      <a16:colId xmlns:a16="http://schemas.microsoft.com/office/drawing/2014/main" val="20001"/>
                    </a:ext>
                  </a:extLst>
                </a:gridCol>
              </a:tblGrid>
              <a:tr h="370840">
                <a:tc>
                  <a:txBody>
                    <a:bodyPr/>
                    <a:lstStyle/>
                    <a:p>
                      <a:pPr algn="ctr"/>
                      <a:r>
                        <a:rPr lang="en-US" b="1" dirty="0"/>
                        <a:t>METER</a:t>
                      </a:r>
                    </a:p>
                  </a:txBody>
                  <a:tcPr>
                    <a:solidFill>
                      <a:schemeClr val="bg1">
                        <a:lumMod val="75000"/>
                      </a:schemeClr>
                    </a:solidFill>
                  </a:tcPr>
                </a:tc>
                <a:tc>
                  <a:txBody>
                    <a:bodyPr/>
                    <a:lstStyle/>
                    <a:p>
                      <a:pPr algn="ctr"/>
                      <a:r>
                        <a:rPr lang="en-US" b="1" dirty="0"/>
                        <a:t>FEET</a:t>
                      </a:r>
                    </a:p>
                  </a:txBody>
                  <a:tcPr>
                    <a:solidFill>
                      <a:schemeClr val="bg1">
                        <a:lumMod val="75000"/>
                      </a:schemeClr>
                    </a:solidFill>
                  </a:tcPr>
                </a:tc>
                <a:extLst>
                  <a:ext uri="{0D108BD9-81ED-4DB2-BD59-A6C34878D82A}">
                    <a16:rowId xmlns:a16="http://schemas.microsoft.com/office/drawing/2014/main" val="10000"/>
                  </a:ext>
                </a:extLst>
              </a:tr>
              <a:tr h="370840">
                <a:tc>
                  <a:txBody>
                    <a:bodyPr/>
                    <a:lstStyle/>
                    <a:p>
                      <a:r>
                        <a:rPr lang="en-US" dirty="0"/>
                        <a:t>50</a:t>
                      </a:r>
                    </a:p>
                  </a:txBody>
                  <a:tcPr/>
                </a:tc>
                <a:tc>
                  <a:txBody>
                    <a:bodyPr/>
                    <a:lstStyle/>
                    <a:p>
                      <a:r>
                        <a:rPr lang="en-US" dirty="0"/>
                        <a:t>165</a:t>
                      </a:r>
                    </a:p>
                  </a:txBody>
                  <a:tcPr/>
                </a:tc>
                <a:extLst>
                  <a:ext uri="{0D108BD9-81ED-4DB2-BD59-A6C34878D82A}">
                    <a16:rowId xmlns:a16="http://schemas.microsoft.com/office/drawing/2014/main" val="10001"/>
                  </a:ext>
                </a:extLst>
              </a:tr>
              <a:tr h="370840">
                <a:tc>
                  <a:txBody>
                    <a:bodyPr/>
                    <a:lstStyle/>
                    <a:p>
                      <a:r>
                        <a:rPr lang="en-US" dirty="0"/>
                        <a:t>75</a:t>
                      </a:r>
                    </a:p>
                  </a:txBody>
                  <a:tcPr/>
                </a:tc>
                <a:tc>
                  <a:txBody>
                    <a:bodyPr/>
                    <a:lstStyle/>
                    <a:p>
                      <a:r>
                        <a:rPr lang="en-US" dirty="0"/>
                        <a:t>246</a:t>
                      </a:r>
                    </a:p>
                  </a:txBody>
                  <a:tcPr/>
                </a:tc>
                <a:extLst>
                  <a:ext uri="{0D108BD9-81ED-4DB2-BD59-A6C34878D82A}">
                    <a16:rowId xmlns:a16="http://schemas.microsoft.com/office/drawing/2014/main" val="10002"/>
                  </a:ext>
                </a:extLst>
              </a:tr>
              <a:tr h="370840">
                <a:tc>
                  <a:txBody>
                    <a:bodyPr/>
                    <a:lstStyle/>
                    <a:p>
                      <a:r>
                        <a:rPr lang="en-US" dirty="0"/>
                        <a:t>100</a:t>
                      </a:r>
                    </a:p>
                  </a:txBody>
                  <a:tcPr/>
                </a:tc>
                <a:tc>
                  <a:txBody>
                    <a:bodyPr/>
                    <a:lstStyle/>
                    <a:p>
                      <a:r>
                        <a:rPr lang="en-US" dirty="0"/>
                        <a:t>328</a:t>
                      </a:r>
                    </a:p>
                  </a:txBody>
                  <a:tcPr/>
                </a:tc>
                <a:extLst>
                  <a:ext uri="{0D108BD9-81ED-4DB2-BD59-A6C34878D82A}">
                    <a16:rowId xmlns:a16="http://schemas.microsoft.com/office/drawing/2014/main" val="10003"/>
                  </a:ext>
                </a:extLst>
              </a:tr>
              <a:tr h="370840">
                <a:tc>
                  <a:txBody>
                    <a:bodyPr/>
                    <a:lstStyle/>
                    <a:p>
                      <a:r>
                        <a:rPr lang="en-US" dirty="0"/>
                        <a:t>150</a:t>
                      </a:r>
                    </a:p>
                  </a:txBody>
                  <a:tcPr/>
                </a:tc>
                <a:tc>
                  <a:txBody>
                    <a:bodyPr/>
                    <a:lstStyle/>
                    <a:p>
                      <a:r>
                        <a:rPr lang="en-US" dirty="0"/>
                        <a:t>492</a:t>
                      </a:r>
                    </a:p>
                  </a:txBody>
                  <a:tcPr/>
                </a:tc>
                <a:extLst>
                  <a:ext uri="{0D108BD9-81ED-4DB2-BD59-A6C34878D82A}">
                    <a16:rowId xmlns:a16="http://schemas.microsoft.com/office/drawing/2014/main" val="10004"/>
                  </a:ext>
                </a:extLst>
              </a:tr>
              <a:tr h="370840">
                <a:tc>
                  <a:txBody>
                    <a:bodyPr/>
                    <a:lstStyle/>
                    <a:p>
                      <a:r>
                        <a:rPr lang="en-US" dirty="0"/>
                        <a:t>200</a:t>
                      </a:r>
                    </a:p>
                  </a:txBody>
                  <a:tcPr/>
                </a:tc>
                <a:tc>
                  <a:txBody>
                    <a:bodyPr/>
                    <a:lstStyle/>
                    <a:p>
                      <a:r>
                        <a:rPr lang="en-US" dirty="0"/>
                        <a:t>656</a:t>
                      </a:r>
                    </a:p>
                  </a:txBody>
                  <a:tcPr/>
                </a:tc>
                <a:extLst>
                  <a:ext uri="{0D108BD9-81ED-4DB2-BD59-A6C34878D82A}">
                    <a16:rowId xmlns:a16="http://schemas.microsoft.com/office/drawing/2014/main" val="10005"/>
                  </a:ext>
                </a:extLst>
              </a:tr>
              <a:tr h="370840">
                <a:tc>
                  <a:txBody>
                    <a:bodyPr/>
                    <a:lstStyle/>
                    <a:p>
                      <a:r>
                        <a:rPr lang="en-US" dirty="0"/>
                        <a:t>250</a:t>
                      </a:r>
                    </a:p>
                  </a:txBody>
                  <a:tcPr/>
                </a:tc>
                <a:tc>
                  <a:txBody>
                    <a:bodyPr/>
                    <a:lstStyle/>
                    <a:p>
                      <a:r>
                        <a:rPr lang="en-US" dirty="0"/>
                        <a:t>820</a:t>
                      </a:r>
                    </a:p>
                  </a:txBody>
                  <a:tcPr/>
                </a:tc>
                <a:extLst>
                  <a:ext uri="{0D108BD9-81ED-4DB2-BD59-A6C34878D82A}">
                    <a16:rowId xmlns:a16="http://schemas.microsoft.com/office/drawing/2014/main" val="10006"/>
                  </a:ext>
                </a:extLst>
              </a:tr>
              <a:tr h="370840">
                <a:tc>
                  <a:txBody>
                    <a:bodyPr/>
                    <a:lstStyle/>
                    <a:p>
                      <a:r>
                        <a:rPr lang="en-US" dirty="0"/>
                        <a:t>300</a:t>
                      </a:r>
                    </a:p>
                  </a:txBody>
                  <a:tcPr/>
                </a:tc>
                <a:tc>
                  <a:txBody>
                    <a:bodyPr/>
                    <a:lstStyle/>
                    <a:p>
                      <a:r>
                        <a:rPr lang="en-US" dirty="0"/>
                        <a:t>984</a:t>
                      </a:r>
                    </a:p>
                  </a:txBody>
                  <a:tcPr/>
                </a:tc>
                <a:extLst>
                  <a:ext uri="{0D108BD9-81ED-4DB2-BD59-A6C34878D82A}">
                    <a16:rowId xmlns:a16="http://schemas.microsoft.com/office/drawing/2014/main" val="10007"/>
                  </a:ext>
                </a:extLst>
              </a:tr>
            </a:tbl>
          </a:graphicData>
        </a:graphic>
      </p:graphicFrame>
      <p:grpSp>
        <p:nvGrpSpPr>
          <p:cNvPr id="41" name="Gruppe 40"/>
          <p:cNvGrpSpPr/>
          <p:nvPr/>
        </p:nvGrpSpPr>
        <p:grpSpPr>
          <a:xfrm>
            <a:off x="-4080023" y="3486802"/>
            <a:ext cx="3903649" cy="3559557"/>
            <a:chOff x="6021186" y="4824155"/>
            <a:chExt cx="5955591" cy="5804504"/>
          </a:xfrm>
        </p:grpSpPr>
        <p:sp>
          <p:nvSpPr>
            <p:cNvPr id="42" name="Google Shape;202;p22"/>
            <p:cNvSpPr/>
            <p:nvPr/>
          </p:nvSpPr>
          <p:spPr>
            <a:xfrm>
              <a:off x="6021186" y="4824155"/>
              <a:ext cx="5955591" cy="5804504"/>
            </a:xfrm>
            <a:prstGeom prst="ellipse">
              <a:avLst/>
            </a:pr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 name="Ellipse 42"/>
            <p:cNvSpPr/>
            <p:nvPr/>
          </p:nvSpPr>
          <p:spPr>
            <a:xfrm>
              <a:off x="8957439" y="7681340"/>
              <a:ext cx="73027" cy="715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8329EEA9-12CC-3ACB-8B5C-757D6CC2C965}"/>
              </a:ext>
            </a:extLst>
          </p:cNvPr>
          <p:cNvSpPr txBox="1"/>
          <p:nvPr/>
        </p:nvSpPr>
        <p:spPr>
          <a:xfrm>
            <a:off x="2429057" y="341867"/>
            <a:ext cx="668659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COLLATERAL DAMAGE ESTIMATION GRAPHIC [X]</a:t>
            </a:r>
          </a:p>
        </p:txBody>
      </p:sp>
      <p:grpSp>
        <p:nvGrpSpPr>
          <p:cNvPr id="19" name="Group 18">
            <a:extLst>
              <a:ext uri="{FF2B5EF4-FFF2-40B4-BE49-F238E27FC236}">
                <a16:creationId xmlns:a16="http://schemas.microsoft.com/office/drawing/2014/main" id="{E65F71EE-4566-75F2-5B3B-AB2A59CB4356}"/>
              </a:ext>
            </a:extLst>
          </p:cNvPr>
          <p:cNvGrpSpPr/>
          <p:nvPr/>
        </p:nvGrpSpPr>
        <p:grpSpPr>
          <a:xfrm>
            <a:off x="14195180" y="2629410"/>
            <a:ext cx="559046" cy="692832"/>
            <a:chOff x="15526400" y="3343535"/>
            <a:chExt cx="1172983" cy="1324523"/>
          </a:xfrm>
        </p:grpSpPr>
        <p:sp>
          <p:nvSpPr>
            <p:cNvPr id="20" name="Freeform: Shape 19">
              <a:extLst>
                <a:ext uri="{FF2B5EF4-FFF2-40B4-BE49-F238E27FC236}">
                  <a16:creationId xmlns:a16="http://schemas.microsoft.com/office/drawing/2014/main" id="{F6E77F65-2A99-ADEA-AAF2-94B2E33AF696}"/>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Google Shape;66;p14">
              <a:extLst>
                <a:ext uri="{FF2B5EF4-FFF2-40B4-BE49-F238E27FC236}">
                  <a16:creationId xmlns:a16="http://schemas.microsoft.com/office/drawing/2014/main" id="{3CB9AB97-3006-1BD5-4C8B-2CEF598BCFAE}"/>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grpSp>
        <p:nvGrpSpPr>
          <p:cNvPr id="48" name="Google Shape;192;p22">
            <a:extLst>
              <a:ext uri="{FF2B5EF4-FFF2-40B4-BE49-F238E27FC236}">
                <a16:creationId xmlns:a16="http://schemas.microsoft.com/office/drawing/2014/main" id="{D4D55F65-6E63-CCB4-54BD-06F2E5458D15}"/>
              </a:ext>
            </a:extLst>
          </p:cNvPr>
          <p:cNvGrpSpPr/>
          <p:nvPr/>
        </p:nvGrpSpPr>
        <p:grpSpPr>
          <a:xfrm>
            <a:off x="5104971" y="6288005"/>
            <a:ext cx="2454704" cy="284100"/>
            <a:chOff x="3770171" y="8225334"/>
            <a:chExt cx="2436671" cy="284100"/>
          </a:xfrm>
        </p:grpSpPr>
        <p:sp>
          <p:nvSpPr>
            <p:cNvPr id="49" name="Google Shape;193;p22">
              <a:extLst>
                <a:ext uri="{FF2B5EF4-FFF2-40B4-BE49-F238E27FC236}">
                  <a16:creationId xmlns:a16="http://schemas.microsoft.com/office/drawing/2014/main" id="{211CCD6B-6779-E4CB-4BBF-C88BBC1276D5}"/>
                </a:ext>
              </a:extLst>
            </p:cNvPr>
            <p:cNvSpPr txBox="1"/>
            <p:nvPr/>
          </p:nvSpPr>
          <p:spPr>
            <a:xfrm>
              <a:off x="3770171" y="8225334"/>
              <a:ext cx="892500" cy="28410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A</a:t>
              </a:r>
              <a:endParaRPr b="1" dirty="0">
                <a:solidFill>
                  <a:schemeClr val="dk1"/>
                </a:solidFill>
              </a:endParaRPr>
            </a:p>
          </p:txBody>
        </p:sp>
        <p:cxnSp>
          <p:nvCxnSpPr>
            <p:cNvPr id="50" name="Google Shape;194;p22">
              <a:extLst>
                <a:ext uri="{FF2B5EF4-FFF2-40B4-BE49-F238E27FC236}">
                  <a16:creationId xmlns:a16="http://schemas.microsoft.com/office/drawing/2014/main" id="{7FB89A78-01EC-B057-EA9A-BA258EECFC08}"/>
                </a:ext>
              </a:extLst>
            </p:cNvPr>
            <p:cNvCxnSpPr>
              <a:cxnSpLocks/>
              <a:stCxn id="49" idx="3"/>
            </p:cNvCxnSpPr>
            <p:nvPr/>
          </p:nvCxnSpPr>
          <p:spPr>
            <a:xfrm>
              <a:off x="4662671" y="8367384"/>
              <a:ext cx="1544171" cy="44553"/>
            </a:xfrm>
            <a:prstGeom prst="straightConnector1">
              <a:avLst/>
            </a:prstGeom>
            <a:noFill/>
            <a:ln w="19050" cap="flat" cmpd="sng">
              <a:solidFill>
                <a:schemeClr val="bg1"/>
              </a:solidFill>
              <a:prstDash val="solid"/>
              <a:round/>
              <a:headEnd type="none" w="med" len="med"/>
              <a:tailEnd type="none" w="med" len="med"/>
            </a:ln>
          </p:spPr>
        </p:cxnSp>
      </p:grpSp>
      <p:grpSp>
        <p:nvGrpSpPr>
          <p:cNvPr id="51" name="Google Shape;199;p22">
            <a:extLst>
              <a:ext uri="{FF2B5EF4-FFF2-40B4-BE49-F238E27FC236}">
                <a16:creationId xmlns:a16="http://schemas.microsoft.com/office/drawing/2014/main" id="{C357241C-354A-F1B4-88B9-182CADE3DF5B}"/>
              </a:ext>
            </a:extLst>
          </p:cNvPr>
          <p:cNvGrpSpPr/>
          <p:nvPr/>
        </p:nvGrpSpPr>
        <p:grpSpPr>
          <a:xfrm>
            <a:off x="10239251" y="4014199"/>
            <a:ext cx="1765066" cy="883592"/>
            <a:chOff x="11857169" y="1649568"/>
            <a:chExt cx="1970627" cy="883592"/>
          </a:xfrm>
        </p:grpSpPr>
        <p:sp>
          <p:nvSpPr>
            <p:cNvPr id="52" name="Google Shape;200;p22">
              <a:extLst>
                <a:ext uri="{FF2B5EF4-FFF2-40B4-BE49-F238E27FC236}">
                  <a16:creationId xmlns:a16="http://schemas.microsoft.com/office/drawing/2014/main" id="{14A954B1-1BB2-F85D-97FC-304E31EC5DE9}"/>
                </a:ext>
              </a:extLst>
            </p:cNvPr>
            <p:cNvSpPr txBox="1"/>
            <p:nvPr/>
          </p:nvSpPr>
          <p:spPr>
            <a:xfrm>
              <a:off x="12703549" y="1649568"/>
              <a:ext cx="1124247" cy="316343"/>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000" b="1" dirty="0"/>
                <a:t>400ft</a:t>
              </a:r>
              <a:endParaRPr sz="1000" b="1" dirty="0"/>
            </a:p>
          </p:txBody>
        </p:sp>
        <p:cxnSp>
          <p:nvCxnSpPr>
            <p:cNvPr id="53" name="Google Shape;203;p22">
              <a:extLst>
                <a:ext uri="{FF2B5EF4-FFF2-40B4-BE49-F238E27FC236}">
                  <a16:creationId xmlns:a16="http://schemas.microsoft.com/office/drawing/2014/main" id="{8EE723FA-BAAE-14F3-7939-143E51DAA431}"/>
                </a:ext>
              </a:extLst>
            </p:cNvPr>
            <p:cNvCxnSpPr>
              <a:cxnSpLocks/>
              <a:stCxn id="52" idx="2"/>
            </p:cNvCxnSpPr>
            <p:nvPr/>
          </p:nvCxnSpPr>
          <p:spPr>
            <a:xfrm flipH="1">
              <a:off x="11857169" y="1965911"/>
              <a:ext cx="1408503" cy="567249"/>
            </a:xfrm>
            <a:prstGeom prst="straightConnector1">
              <a:avLst/>
            </a:prstGeom>
            <a:noFill/>
            <a:ln w="25400" cap="flat" cmpd="sng">
              <a:solidFill>
                <a:schemeClr val="bg1"/>
              </a:solidFill>
              <a:prstDash val="solid"/>
              <a:round/>
              <a:headEnd type="none" w="med" len="med"/>
              <a:tailEnd type="none" w="med" len="med"/>
            </a:ln>
          </p:spPr>
        </p:cxnSp>
      </p:grpSp>
      <p:sp>
        <p:nvSpPr>
          <p:cNvPr id="54" name="Oval 53">
            <a:extLst>
              <a:ext uri="{FF2B5EF4-FFF2-40B4-BE49-F238E27FC236}">
                <a16:creationId xmlns:a16="http://schemas.microsoft.com/office/drawing/2014/main" id="{1E5A8D50-6A3A-CA2C-C686-FCB280B06CBD}"/>
              </a:ext>
            </a:extLst>
          </p:cNvPr>
          <p:cNvSpPr/>
          <p:nvPr/>
        </p:nvSpPr>
        <p:spPr>
          <a:xfrm>
            <a:off x="4784984" y="3779164"/>
            <a:ext cx="5549379" cy="5491107"/>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Google Shape;196;p22">
            <a:extLst>
              <a:ext uri="{FF2B5EF4-FFF2-40B4-BE49-F238E27FC236}">
                <a16:creationId xmlns:a16="http://schemas.microsoft.com/office/drawing/2014/main" id="{3C9E64C9-3F56-DDFE-5939-32CEED0D7454}"/>
              </a:ext>
            </a:extLst>
          </p:cNvPr>
          <p:cNvSpPr txBox="1"/>
          <p:nvPr/>
        </p:nvSpPr>
        <p:spPr>
          <a:xfrm>
            <a:off x="6479847" y="8622437"/>
            <a:ext cx="2159654" cy="496013"/>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NCC: </a:t>
            </a:r>
            <a:r>
              <a:rPr lang="en-GB" sz="1000" b="1" dirty="0"/>
              <a:t>UNKNOWN BUILDINGS</a:t>
            </a:r>
            <a:endParaRPr sz="1000" b="1" dirty="0"/>
          </a:p>
          <a:p>
            <a:pPr marL="0" lvl="0" indent="0" algn="l" rtl="0">
              <a:spcBef>
                <a:spcPts val="0"/>
              </a:spcBef>
              <a:spcAft>
                <a:spcPts val="0"/>
              </a:spcAft>
              <a:buNone/>
            </a:pPr>
            <a:r>
              <a:rPr lang="fr" sz="1000" b="1" dirty="0"/>
              <a:t>100FT W FROM DPI A</a:t>
            </a:r>
            <a:endParaRPr sz="1000" b="1" dirty="0"/>
          </a:p>
        </p:txBody>
      </p:sp>
      <p:grpSp>
        <p:nvGrpSpPr>
          <p:cNvPr id="22" name="Group 21">
            <a:extLst>
              <a:ext uri="{FF2B5EF4-FFF2-40B4-BE49-F238E27FC236}">
                <a16:creationId xmlns:a16="http://schemas.microsoft.com/office/drawing/2014/main" id="{E47C6E41-77F4-D2B5-F99A-D1ACAE13CE30}"/>
              </a:ext>
            </a:extLst>
          </p:cNvPr>
          <p:cNvGrpSpPr/>
          <p:nvPr/>
        </p:nvGrpSpPr>
        <p:grpSpPr>
          <a:xfrm>
            <a:off x="1" y="0"/>
            <a:ext cx="15119349" cy="1980670"/>
            <a:chOff x="1" y="0"/>
            <a:chExt cx="15119349" cy="1980670"/>
          </a:xfrm>
        </p:grpSpPr>
        <p:sp>
          <p:nvSpPr>
            <p:cNvPr id="23" name="TextBox 22">
              <a:extLst>
                <a:ext uri="{FF2B5EF4-FFF2-40B4-BE49-F238E27FC236}">
                  <a16:creationId xmlns:a16="http://schemas.microsoft.com/office/drawing/2014/main" id="{C6441C34-ADA2-72D5-4A4D-65D17B9479C0}"/>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24" name="Picture 3">
              <a:extLst>
                <a:ext uri="{FF2B5EF4-FFF2-40B4-BE49-F238E27FC236}">
                  <a16:creationId xmlns:a16="http://schemas.microsoft.com/office/drawing/2014/main" id="{F8B332D7-BAEA-A510-A84A-5D7F8111E127}"/>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25" name="Group 24">
              <a:extLst>
                <a:ext uri="{FF2B5EF4-FFF2-40B4-BE49-F238E27FC236}">
                  <a16:creationId xmlns:a16="http://schemas.microsoft.com/office/drawing/2014/main" id="{766F4931-4E17-269A-CD30-7F45286A02A1}"/>
                </a:ext>
              </a:extLst>
            </p:cNvPr>
            <p:cNvGrpSpPr/>
            <p:nvPr/>
          </p:nvGrpSpPr>
          <p:grpSpPr>
            <a:xfrm>
              <a:off x="1" y="0"/>
              <a:ext cx="15119349" cy="1921524"/>
              <a:chOff x="1" y="-1616"/>
              <a:chExt cx="15119349" cy="1921524"/>
            </a:xfrm>
          </p:grpSpPr>
          <p:sp>
            <p:nvSpPr>
              <p:cNvPr id="33" name="Rectangle 32">
                <a:extLst>
                  <a:ext uri="{FF2B5EF4-FFF2-40B4-BE49-F238E27FC236}">
                    <a16:creationId xmlns:a16="http://schemas.microsoft.com/office/drawing/2014/main" id="{2CCC4AEA-F07E-F320-A98E-2E7C9E9FBC40}"/>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8173AE14-B770-1808-05DE-E048D36CE64A}"/>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72A26856-5AC7-A3B7-6DFF-C3533877963E}"/>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4D123EC5-7663-B33D-FCEE-1B777C4C0583}"/>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0759A69C-30C6-4CED-641D-544C3ADD4B4E}"/>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9F9E5A35-72A1-E4A1-0400-FE9BB3DA5919}"/>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 name="TextBox 26">
              <a:extLst>
                <a:ext uri="{FF2B5EF4-FFF2-40B4-BE49-F238E27FC236}">
                  <a16:creationId xmlns:a16="http://schemas.microsoft.com/office/drawing/2014/main" id="{3E874D6D-7E4D-10CC-EF45-81862C7FF814}"/>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SAM Test and Training Facility, SRN</a:t>
              </a:r>
            </a:p>
          </p:txBody>
        </p:sp>
        <p:sp>
          <p:nvSpPr>
            <p:cNvPr id="28" name="TextBox 27">
              <a:extLst>
                <a:ext uri="{FF2B5EF4-FFF2-40B4-BE49-F238E27FC236}">
                  <a16:creationId xmlns:a16="http://schemas.microsoft.com/office/drawing/2014/main" id="{3D15FE98-40CA-A16E-842E-E5749FEC8437}"/>
                </a:ext>
              </a:extLst>
            </p:cNvPr>
            <p:cNvSpPr txBox="1"/>
            <p:nvPr/>
          </p:nvSpPr>
          <p:spPr>
            <a:xfrm>
              <a:off x="2429057" y="945322"/>
              <a:ext cx="3575018"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SRNTGT107  CATCODE: 4</a:t>
              </a:r>
            </a:p>
            <a:p>
              <a:pPr marL="0" lvl="0" indent="0" algn="l" rtl="0">
                <a:spcBef>
                  <a:spcPts val="0"/>
                </a:spcBef>
                <a:spcAft>
                  <a:spcPts val="0"/>
                </a:spcAft>
                <a:buNone/>
              </a:pPr>
              <a:r>
                <a:rPr lang="en-GB" sz="1500" b="1" dirty="0"/>
                <a:t>MIDB GEO:</a:t>
              </a:r>
              <a:r>
                <a:rPr lang="pt-BR" sz="1500" b="1" dirty="0"/>
                <a:t> N 68 02.184 E 034 40.670</a:t>
              </a:r>
            </a:p>
            <a:p>
              <a:pPr marL="0" lvl="0" indent="0" algn="l" rtl="0">
                <a:spcBef>
                  <a:spcPts val="0"/>
                </a:spcBef>
                <a:spcAft>
                  <a:spcPts val="0"/>
                </a:spcAft>
                <a:buNone/>
              </a:pPr>
              <a:r>
                <a:rPr lang="en-GB" sz="1500" b="1" dirty="0"/>
                <a:t>ICOD: 2011-JUL-06 DOI:2011-JUL-06</a:t>
              </a:r>
            </a:p>
          </p:txBody>
        </p:sp>
        <p:sp>
          <p:nvSpPr>
            <p:cNvPr id="29" name="TextBox 28">
              <a:extLst>
                <a:ext uri="{FF2B5EF4-FFF2-40B4-BE49-F238E27FC236}">
                  <a16:creationId xmlns:a16="http://schemas.microsoft.com/office/drawing/2014/main" id="{5C030454-162F-5674-A8AF-4BAAFA2EE665}"/>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30" name="TextBox 29">
              <a:extLst>
                <a:ext uri="{FF2B5EF4-FFF2-40B4-BE49-F238E27FC236}">
                  <a16:creationId xmlns:a16="http://schemas.microsoft.com/office/drawing/2014/main" id="{D2EEDD3B-C69A-035E-53AC-E7DF74DE7375}"/>
                </a:ext>
              </a:extLst>
            </p:cNvPr>
            <p:cNvSpPr txBox="1"/>
            <p:nvPr/>
          </p:nvSpPr>
          <p:spPr>
            <a:xfrm>
              <a:off x="11347323" y="1112228"/>
              <a:ext cx="3770092" cy="323165"/>
            </a:xfrm>
            <a:prstGeom prst="rect">
              <a:avLst/>
            </a:prstGeom>
            <a:noFill/>
          </p:spPr>
          <p:txBody>
            <a:bodyPr wrap="square">
              <a:spAutoFit/>
            </a:bodyPr>
            <a:lstStyle/>
            <a:p>
              <a:pPr marL="0" lvl="0" indent="0" algn="ctr" rtl="0">
                <a:spcBef>
                  <a:spcPts val="0"/>
                </a:spcBef>
                <a:spcAft>
                  <a:spcPts val="0"/>
                </a:spcAft>
                <a:buNone/>
              </a:pPr>
              <a:r>
                <a:rPr lang="en-GB" sz="1500" b="1" dirty="0"/>
                <a:t>DECL ON: 2061-JUL-06</a:t>
              </a:r>
            </a:p>
          </p:txBody>
        </p:sp>
        <p:pic>
          <p:nvPicPr>
            <p:cNvPr id="31" name="Picture 30" descr="D:\GIT PROJECTS\OPAT-background\Virtual Intelligence Service only logo.PNG">
              <a:extLst>
                <a:ext uri="{FF2B5EF4-FFF2-40B4-BE49-F238E27FC236}">
                  <a16:creationId xmlns:a16="http://schemas.microsoft.com/office/drawing/2014/main" id="{5E0D8A79-5331-70FE-973B-D0E190354FA9}"/>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32" name="Rektangel 11">
              <a:extLst>
                <a:ext uri="{FF2B5EF4-FFF2-40B4-BE49-F238E27FC236}">
                  <a16:creationId xmlns:a16="http://schemas.microsoft.com/office/drawing/2014/main" id="{2337879F-A0E8-82EA-C83F-636A420DC8D1}"/>
                </a:ext>
              </a:extLst>
            </p:cNvPr>
            <p:cNvSpPr/>
            <p:nvPr/>
          </p:nvSpPr>
          <p:spPr>
            <a:xfrm>
              <a:off x="10152898" y="870553"/>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54"/>
        <p:cNvGrpSpPr/>
        <p:nvPr/>
      </p:nvGrpSpPr>
      <p:grpSpPr>
        <a:xfrm>
          <a:off x="0" y="0"/>
          <a:ext cx="0" cy="0"/>
          <a:chOff x="0" y="0"/>
          <a:chExt cx="0" cy="0"/>
        </a:xfrm>
      </p:grpSpPr>
      <p:sp>
        <p:nvSpPr>
          <p:cNvPr id="39" name="TextBox 38">
            <a:extLst>
              <a:ext uri="{FF2B5EF4-FFF2-40B4-BE49-F238E27FC236}">
                <a16:creationId xmlns:a16="http://schemas.microsoft.com/office/drawing/2014/main" id="{24E62765-6270-946D-EFA1-4C7D33DA0DE9}"/>
              </a:ext>
            </a:extLst>
          </p:cNvPr>
          <p:cNvSpPr txBox="1"/>
          <p:nvPr/>
        </p:nvSpPr>
        <p:spPr>
          <a:xfrm>
            <a:off x="2452538" y="414673"/>
            <a:ext cx="6660319" cy="400110"/>
          </a:xfrm>
          <a:prstGeom prst="rect">
            <a:avLst/>
          </a:prstGeom>
          <a:noFill/>
        </p:spPr>
        <p:txBody>
          <a:bodyPr wrap="square">
            <a:spAutoFit/>
          </a:bodyPr>
          <a:lstStyle/>
          <a:p>
            <a:pPr marL="0" lvl="0" indent="0" algn="l" rtl="0">
              <a:spcBef>
                <a:spcPts val="0"/>
              </a:spcBef>
              <a:spcAft>
                <a:spcPts val="0"/>
              </a:spcAft>
              <a:buNone/>
            </a:pPr>
            <a:r>
              <a:rPr lang="en-GB" sz="2000" b="1" dirty="0"/>
              <a:t>DESIRED POINT OF IMPACT GRAPHIC [X]</a:t>
            </a:r>
          </a:p>
        </p:txBody>
      </p:sp>
      <p:grpSp>
        <p:nvGrpSpPr>
          <p:cNvPr id="43" name="Group 42">
            <a:extLst>
              <a:ext uri="{FF2B5EF4-FFF2-40B4-BE49-F238E27FC236}">
                <a16:creationId xmlns:a16="http://schemas.microsoft.com/office/drawing/2014/main" id="{831731AD-B5C4-7443-CC7B-3DC2F0F19C83}"/>
              </a:ext>
            </a:extLst>
          </p:cNvPr>
          <p:cNvGrpSpPr/>
          <p:nvPr/>
        </p:nvGrpSpPr>
        <p:grpSpPr>
          <a:xfrm>
            <a:off x="14195180" y="2629410"/>
            <a:ext cx="559046" cy="692832"/>
            <a:chOff x="15526400" y="3343535"/>
            <a:chExt cx="1172983" cy="1324523"/>
          </a:xfrm>
        </p:grpSpPr>
        <p:sp>
          <p:nvSpPr>
            <p:cNvPr id="44" name="Freeform: Shape 43">
              <a:extLst>
                <a:ext uri="{FF2B5EF4-FFF2-40B4-BE49-F238E27FC236}">
                  <a16:creationId xmlns:a16="http://schemas.microsoft.com/office/drawing/2014/main" id="{7B558120-E41B-2692-A32B-E2C24FDD96B8}"/>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Google Shape;66;p14">
              <a:extLst>
                <a:ext uri="{FF2B5EF4-FFF2-40B4-BE49-F238E27FC236}">
                  <a16:creationId xmlns:a16="http://schemas.microsoft.com/office/drawing/2014/main" id="{E67A4AAE-B6F6-9959-ADB5-A94230AC829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cxnSp>
        <p:nvCxnSpPr>
          <p:cNvPr id="24" name="Straight Connector 23">
            <a:extLst>
              <a:ext uri="{FF2B5EF4-FFF2-40B4-BE49-F238E27FC236}">
                <a16:creationId xmlns:a16="http://schemas.microsoft.com/office/drawing/2014/main" id="{E17195D8-8848-A5E0-63B3-0DF3D0306E66}"/>
              </a:ext>
            </a:extLst>
          </p:cNvPr>
          <p:cNvCxnSpPr>
            <a:cxnSpLocks/>
            <a:stCxn id="26" idx="3"/>
            <a:endCxn id="25" idx="1"/>
          </p:cNvCxnSpPr>
          <p:nvPr/>
        </p:nvCxnSpPr>
        <p:spPr>
          <a:xfrm flipV="1">
            <a:off x="8312236" y="6420685"/>
            <a:ext cx="1513589" cy="21154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Isosceles Triangle 24">
            <a:extLst>
              <a:ext uri="{FF2B5EF4-FFF2-40B4-BE49-F238E27FC236}">
                <a16:creationId xmlns:a16="http://schemas.microsoft.com/office/drawing/2014/main" id="{5837200F-FFF0-2685-18C9-961FC404DF13}"/>
              </a:ext>
            </a:extLst>
          </p:cNvPr>
          <p:cNvSpPr/>
          <p:nvPr/>
        </p:nvSpPr>
        <p:spPr>
          <a:xfrm>
            <a:off x="9716800" y="6230771"/>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26" name="Google Shape;171;p20">
            <a:extLst>
              <a:ext uri="{FF2B5EF4-FFF2-40B4-BE49-F238E27FC236}">
                <a16:creationId xmlns:a16="http://schemas.microsoft.com/office/drawing/2014/main" id="{933C0694-A660-21F9-D95A-3C333EA000D3}"/>
              </a:ext>
            </a:extLst>
          </p:cNvPr>
          <p:cNvSpPr txBox="1"/>
          <p:nvPr/>
        </p:nvSpPr>
        <p:spPr>
          <a:xfrm>
            <a:off x="5772136" y="6230771"/>
            <a:ext cx="2540100" cy="802924"/>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A</a:t>
            </a:r>
          </a:p>
          <a:p>
            <a:pPr marL="0" lvl="0" indent="0" algn="l" rtl="0">
              <a:spcBef>
                <a:spcPts val="0"/>
              </a:spcBef>
              <a:spcAft>
                <a:spcPts val="0"/>
              </a:spcAft>
              <a:buNone/>
            </a:pPr>
            <a:r>
              <a:rPr lang="en-GB" sz="1000" b="1" dirty="0"/>
              <a:t>GENERAL STAFF BUILDING</a:t>
            </a:r>
            <a:br>
              <a:rPr lang="en-GB" sz="1000" b="1" dirty="0"/>
            </a:br>
            <a:r>
              <a:rPr lang="pt-BR" sz="1000" b="1" dirty="0"/>
              <a:t>N 68 58.149 E 033 04.891</a:t>
            </a:r>
            <a:br>
              <a:rPr lang="pt-BR" sz="1000" b="1" dirty="0"/>
            </a:br>
            <a:r>
              <a:rPr lang="fr" sz="1000" b="1" dirty="0"/>
              <a:t>DPI MSL: 110 FT</a:t>
            </a:r>
            <a:endParaRPr sz="1000" b="1" dirty="0"/>
          </a:p>
        </p:txBody>
      </p:sp>
      <p:grpSp>
        <p:nvGrpSpPr>
          <p:cNvPr id="2" name="Group 1">
            <a:extLst>
              <a:ext uri="{FF2B5EF4-FFF2-40B4-BE49-F238E27FC236}">
                <a16:creationId xmlns:a16="http://schemas.microsoft.com/office/drawing/2014/main" id="{E9FB99D2-E322-3313-E924-15AEBE4C5879}"/>
              </a:ext>
            </a:extLst>
          </p:cNvPr>
          <p:cNvGrpSpPr/>
          <p:nvPr/>
        </p:nvGrpSpPr>
        <p:grpSpPr>
          <a:xfrm>
            <a:off x="1" y="0"/>
            <a:ext cx="15119349" cy="1980670"/>
            <a:chOff x="1" y="0"/>
            <a:chExt cx="15119349" cy="1980670"/>
          </a:xfrm>
        </p:grpSpPr>
        <p:sp>
          <p:nvSpPr>
            <p:cNvPr id="3" name="TextBox 2">
              <a:extLst>
                <a:ext uri="{FF2B5EF4-FFF2-40B4-BE49-F238E27FC236}">
                  <a16:creationId xmlns:a16="http://schemas.microsoft.com/office/drawing/2014/main" id="{4A88960B-1ADC-6194-97E4-F6FD8D081572}"/>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4" name="Picture 3">
              <a:extLst>
                <a:ext uri="{FF2B5EF4-FFF2-40B4-BE49-F238E27FC236}">
                  <a16:creationId xmlns:a16="http://schemas.microsoft.com/office/drawing/2014/main" id="{2C5AB450-4CF7-9437-540E-A1666860CA66}"/>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5" name="Group 4">
              <a:extLst>
                <a:ext uri="{FF2B5EF4-FFF2-40B4-BE49-F238E27FC236}">
                  <a16:creationId xmlns:a16="http://schemas.microsoft.com/office/drawing/2014/main" id="{B8B1A964-2AC9-DEC2-59C3-5C8B707C5F45}"/>
                </a:ext>
              </a:extLst>
            </p:cNvPr>
            <p:cNvGrpSpPr/>
            <p:nvPr/>
          </p:nvGrpSpPr>
          <p:grpSpPr>
            <a:xfrm>
              <a:off x="1" y="0"/>
              <a:ext cx="15119349" cy="1921524"/>
              <a:chOff x="1" y="-1616"/>
              <a:chExt cx="15119349" cy="1921524"/>
            </a:xfrm>
          </p:grpSpPr>
          <p:sp>
            <p:nvSpPr>
              <p:cNvPr id="12" name="Rectangle 11">
                <a:extLst>
                  <a:ext uri="{FF2B5EF4-FFF2-40B4-BE49-F238E27FC236}">
                    <a16:creationId xmlns:a16="http://schemas.microsoft.com/office/drawing/2014/main" id="{6B46404F-BD52-75A1-E15D-D8A5548146CD}"/>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D1C59D43-CFA7-09F4-46A2-73B359C4CBE2}"/>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7C5EDB37-DBEE-9FB2-F8F0-BF471BE2AD62}"/>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DB4CD777-C4C4-DE00-87EA-88B3F3F4F09C}"/>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A069B11B-F55B-ECB6-E67B-065D26680498}"/>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F268AF19-D1B5-E5F8-3AEB-38CD1234F34A}"/>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TextBox 5">
              <a:extLst>
                <a:ext uri="{FF2B5EF4-FFF2-40B4-BE49-F238E27FC236}">
                  <a16:creationId xmlns:a16="http://schemas.microsoft.com/office/drawing/2014/main" id="{DCD1398A-BB3E-BBCF-136C-DEF1F1690533}"/>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SAM Test and Training Facility, SRN</a:t>
              </a:r>
            </a:p>
          </p:txBody>
        </p:sp>
        <p:sp>
          <p:nvSpPr>
            <p:cNvPr id="7" name="TextBox 6">
              <a:extLst>
                <a:ext uri="{FF2B5EF4-FFF2-40B4-BE49-F238E27FC236}">
                  <a16:creationId xmlns:a16="http://schemas.microsoft.com/office/drawing/2014/main" id="{DF7390D1-487A-9E2E-6929-D115A9B45DAA}"/>
                </a:ext>
              </a:extLst>
            </p:cNvPr>
            <p:cNvSpPr txBox="1"/>
            <p:nvPr/>
          </p:nvSpPr>
          <p:spPr>
            <a:xfrm>
              <a:off x="2429057" y="945322"/>
              <a:ext cx="3575018"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SRNTGT107  CATCODE: 4</a:t>
              </a:r>
            </a:p>
            <a:p>
              <a:pPr marL="0" lvl="0" indent="0" algn="l" rtl="0">
                <a:spcBef>
                  <a:spcPts val="0"/>
                </a:spcBef>
                <a:spcAft>
                  <a:spcPts val="0"/>
                </a:spcAft>
                <a:buNone/>
              </a:pPr>
              <a:r>
                <a:rPr lang="en-GB" sz="1500" b="1" dirty="0"/>
                <a:t>MIDB GEO:</a:t>
              </a:r>
              <a:r>
                <a:rPr lang="pt-BR" sz="1500" b="1" dirty="0"/>
                <a:t> N 68 02.184 E 034 40.670</a:t>
              </a:r>
            </a:p>
            <a:p>
              <a:pPr marL="0" lvl="0" indent="0" algn="l" rtl="0">
                <a:spcBef>
                  <a:spcPts val="0"/>
                </a:spcBef>
                <a:spcAft>
                  <a:spcPts val="0"/>
                </a:spcAft>
                <a:buNone/>
              </a:pPr>
              <a:r>
                <a:rPr lang="en-GB" sz="1500" b="1" dirty="0"/>
                <a:t>ICOD: 2011-JUL-06 DOI:2011-JUL-06</a:t>
              </a:r>
            </a:p>
          </p:txBody>
        </p:sp>
        <p:sp>
          <p:nvSpPr>
            <p:cNvPr id="8" name="TextBox 7">
              <a:extLst>
                <a:ext uri="{FF2B5EF4-FFF2-40B4-BE49-F238E27FC236}">
                  <a16:creationId xmlns:a16="http://schemas.microsoft.com/office/drawing/2014/main" id="{24A5ACFE-0F8A-3740-75BA-237A3C0811BF}"/>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9" name="TextBox 8">
              <a:extLst>
                <a:ext uri="{FF2B5EF4-FFF2-40B4-BE49-F238E27FC236}">
                  <a16:creationId xmlns:a16="http://schemas.microsoft.com/office/drawing/2014/main" id="{2B9D4856-AA34-6285-110A-218249D5F67A}"/>
                </a:ext>
              </a:extLst>
            </p:cNvPr>
            <p:cNvSpPr txBox="1"/>
            <p:nvPr/>
          </p:nvSpPr>
          <p:spPr>
            <a:xfrm>
              <a:off x="11347323" y="1112228"/>
              <a:ext cx="3770092" cy="323165"/>
            </a:xfrm>
            <a:prstGeom prst="rect">
              <a:avLst/>
            </a:prstGeom>
            <a:noFill/>
          </p:spPr>
          <p:txBody>
            <a:bodyPr wrap="square">
              <a:spAutoFit/>
            </a:bodyPr>
            <a:lstStyle/>
            <a:p>
              <a:pPr marL="0" lvl="0" indent="0" algn="ctr" rtl="0">
                <a:spcBef>
                  <a:spcPts val="0"/>
                </a:spcBef>
                <a:spcAft>
                  <a:spcPts val="0"/>
                </a:spcAft>
                <a:buNone/>
              </a:pPr>
              <a:r>
                <a:rPr lang="en-GB" sz="1500" b="1" dirty="0"/>
                <a:t>DECL ON: 2061-JUL-06</a:t>
              </a:r>
            </a:p>
          </p:txBody>
        </p:sp>
        <p:pic>
          <p:nvPicPr>
            <p:cNvPr id="10" name="Picture 9" descr="D:\GIT PROJECTS\OPAT-background\Virtual Intelligence Service only logo.PNG">
              <a:extLst>
                <a:ext uri="{FF2B5EF4-FFF2-40B4-BE49-F238E27FC236}">
                  <a16:creationId xmlns:a16="http://schemas.microsoft.com/office/drawing/2014/main" id="{D3321B0C-D704-1592-9785-B8123528FDAC}"/>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1" name="Rektangel 11">
              <a:extLst>
                <a:ext uri="{FF2B5EF4-FFF2-40B4-BE49-F238E27FC236}">
                  <a16:creationId xmlns:a16="http://schemas.microsoft.com/office/drawing/2014/main" id="{6483CA56-4B13-103E-D016-B0F4BA89599C}"/>
                </a:ext>
              </a:extLst>
            </p:cNvPr>
            <p:cNvSpPr/>
            <p:nvPr/>
          </p:nvSpPr>
          <p:spPr>
            <a:xfrm>
              <a:off x="10152898" y="870553"/>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8" name="Picture 37" descr="A screenshot of a computer screen&#10;&#10;Description automatically generated">
            <a:extLst>
              <a:ext uri="{FF2B5EF4-FFF2-40B4-BE49-F238E27FC236}">
                <a16:creationId xmlns:a16="http://schemas.microsoft.com/office/drawing/2014/main" id="{BB350226-F87D-1D80-ED83-65688FC5A6F8}"/>
              </a:ext>
            </a:extLst>
          </p:cNvPr>
          <p:cNvPicPr>
            <a:picLocks noChangeAspect="1"/>
          </p:cNvPicPr>
          <p:nvPr/>
        </p:nvPicPr>
        <p:blipFill>
          <a:blip r:embed="rId5">
            <a:extLst>
              <a:ext uri="{BEBA8EAE-BF5A-486C-A8C5-ECC9F3942E4B}">
                <a14:imgProps xmlns:a14="http://schemas.microsoft.com/office/drawing/2010/main">
                  <a14:imgLayer r:embed="rId6">
                    <a14:imgEffect>
                      <a14:saturation sat="66000"/>
                    </a14:imgEffect>
                  </a14:imgLayer>
                </a14:imgProps>
              </a:ext>
            </a:extLst>
          </a:blip>
          <a:srcRect l="5470" t="4166" r="26771" b="2719"/>
          <a:stretch/>
        </p:blipFill>
        <p:spPr>
          <a:xfrm>
            <a:off x="0" y="1905735"/>
            <a:ext cx="15117415" cy="8764383"/>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TotalTime>
  <Words>2255</Words>
  <Application>Microsoft Office PowerPoint</Application>
  <PresentationFormat>Custom</PresentationFormat>
  <Paragraphs>447</Paragraphs>
  <Slides>21</Slides>
  <Notes>20</Notes>
  <HiddenSlides>15</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Calibri</vt:lpstr>
      <vt:lpstr>Simple Light</vt:lpstr>
      <vt:lpstr>TARGET FOLDER  SRNTGT107  Notian SAM Test and Training site, SRN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BAKCUP SLIDES AFTER THIS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TARGET FOLDER  XXXXXXX  [FACILITY NAME, COUNTRY CODE]</dc:title>
  <cp:lastModifiedBy>Jon Desmarais</cp:lastModifiedBy>
  <cp:revision>12</cp:revision>
  <dcterms:modified xsi:type="dcterms:W3CDTF">2025-01-06T16:12:13Z</dcterms:modified>
</cp:coreProperties>
</file>